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6858000" cx="12192000"/>
  <p:notesSz cx="6858000" cy="9144000"/>
  <p:embeddedFontLst>
    <p:embeddedFont>
      <p:font typeface="Gill Sans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jX4edyCuI5u7ZKZRoWHwqIrrG9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AC026F3-D12A-4161-A8D9-D4A068A54AF1}">
  <a:tblStyle styleId="{9AC026F3-D12A-4161-A8D9-D4A068A54A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64E90F9D-B6CD-426C-851C-A9D54092C2AA}" styleName="Table_1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dk1">
              <a:alpha val="20000"/>
            </a:schemeClr>
          </a:solidFill>
        </a:fill>
      </a:tcStyle>
    </a:band1H>
    <a:band2H>
      <a:tcTxStyle/>
    </a:band2H>
    <a:band1V>
      <a:tcTxStyle/>
      <a:tcStyle>
        <a:fill>
          <a:solidFill>
            <a:schemeClr val="dk1">
              <a:alpha val="20000"/>
            </a:schemeClr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/>
      <a:tcStyle>
        <a:tcBdr>
          <a:bottom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GillSans-bold.fntdata"/><Relationship Id="rId12" Type="http://schemas.openxmlformats.org/officeDocument/2006/relationships/slide" Target="slides/slide6.xml"/><Relationship Id="rId34" Type="http://schemas.openxmlformats.org/officeDocument/2006/relationships/font" Target="fonts/GillSans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customschemas.google.com/relationships/presentationmetadata" Target="meta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Generative AI is a broader term for collection of models that can generate new output. This slide provides specific terms for Gen AI models based on their input and output capabilities</a:t>
            </a:r>
            <a:endParaRPr/>
          </a:p>
        </p:txBody>
      </p:sp>
      <p:sp>
        <p:nvSpPr>
          <p:cNvPr id="208" name="Google Shape;20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Look for Examples </a:t>
            </a:r>
            <a:endParaRPr/>
          </a:p>
        </p:txBody>
      </p:sp>
      <p:sp>
        <p:nvSpPr>
          <p:cNvPr id="310" name="Google Shape;310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Fast deployment: </a:t>
            </a:r>
            <a:r>
              <a:rPr b="0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Can immediately generate questions by providing clear instructions to existing pre-trained models.</a:t>
            </a:r>
            <a:endParaRPr/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Flexible: </a:t>
            </a:r>
            <a:r>
              <a:rPr lang="en-US"/>
              <a:t>Easy to modify prompts for different subjects, difficulty levels, question types, or educational contexts without model retraining.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Low cost: </a:t>
            </a:r>
            <a:r>
              <a:rPr lang="en-US"/>
              <a:t>Eliminates the need for specialized datasets, computational resources for training, or technical expertise in model fine-tuning.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Inconsistent Quality: </a:t>
            </a:r>
            <a:r>
              <a:rPr lang="en-US"/>
              <a:t>Output quality heavily depends on prompt engineering skills and may produce variable results across different topics or question types.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Context Limitations: </a:t>
            </a:r>
            <a:r>
              <a:rPr lang="en-US"/>
              <a:t>Restricted by the model's context window and may struggle with complex educational scenarios requiring extensive background knowledge 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Limited Domain Specificity: </a:t>
            </a:r>
            <a:r>
              <a:rPr lang="en-US"/>
              <a:t>May lack deep understanding of specific curriculum standards, educational frameworks, or subject-matter nuances compared to fine-tuned models.</a:t>
            </a:r>
            <a:endParaRPr/>
          </a:p>
        </p:txBody>
      </p:sp>
      <p:sp>
        <p:nvSpPr>
          <p:cNvPr id="317" name="Google Shape;317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Chatbot Interface: Limited Control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Fixed temperature/parameters set by provider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Can't adjust token limits precisely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 access to advanced sampling parameters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Limited system message control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Single-turn prompting mostly Limited few-shot examples (context window constraints) Can't control conversation flow precisely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Integration:</a:t>
            </a:r>
            <a:r>
              <a:rPr b="1" lang="en-US"/>
              <a:t>Manual Workflow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 prompt → Get response → Copy result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Paste into document/system manually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Repeat for each item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Manual quality check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endParaRPr/>
          </a:p>
        </p:txBody>
      </p:sp>
      <p:sp>
        <p:nvSpPr>
          <p:cNvPr id="343" name="Google Shape;343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Enhanced accuracy and relevance: </a:t>
            </a:r>
            <a:r>
              <a:rPr lang="en-US"/>
              <a:t>Retrieves specific educational resources and context to generate questions that are factually accurate and closely aligned with learning materials and objectives.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Scalable content integration: </a:t>
            </a:r>
            <a:r>
              <a:rPr lang="en-US"/>
              <a:t>Easily accommodates new educational resources, textbooks, or curriculum updates by simply adding them to the knowledge base without model modification.</a:t>
            </a:r>
            <a:endParaRPr/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Complex system architecture: </a:t>
            </a:r>
            <a:r>
              <a:rPr lang="en-US"/>
              <a:t>Requires sophisticated infrastructure to manage retrieval systems, vector databases, and integration between retrieval and generation components.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Retrieval quality dependency: </a:t>
            </a:r>
            <a:r>
              <a:rPr lang="en-US"/>
              <a:t>Item quality is heavily dependent on the effectiveness of the retrieval system; poor search results or irrelevant documents can compromise output quality.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Higher latency and costs: </a:t>
            </a:r>
            <a:r>
              <a:rPr lang="en-US"/>
              <a:t>Processing involves multiple steps (retrieval + generation), leading to slower response times and increased computational costs compared to direct prompting approaches.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item generation context, finetuning enables the model to understand the specific characteristics of the education material and create questions that better match curriculum standards and learning goals.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Generate context-specific items: </a:t>
            </a:r>
            <a:r>
              <a:rPr lang="en-US"/>
              <a:t>Develops deep understanding of educational content, curriculum standards, and pedagogical principles, resulting in highly relevant and contextually appropriate questions.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Consistent quality: </a:t>
            </a:r>
            <a:r>
              <a:rPr lang="en-US"/>
              <a:t>Produces more reliable outputs that consistently match learning objectives, difficulty levels, and assessment criteria specific to the target educational domain.</a:t>
            </a:r>
            <a:endParaRPr/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Resource intensive: </a:t>
            </a:r>
            <a:r>
              <a:rPr lang="en-US"/>
              <a:t>Requires significant computational power, specialized datasets, technical expertise, and time investment for training and validation processes.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Data dependency: </a:t>
            </a:r>
            <a:r>
              <a:rPr lang="en-US"/>
              <a:t>Performance heavily relies on the quality and comprehensiveness of the training dataset; poor or biased data can lead to suboptimal question generation capabilities.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Limited flexibility: </a:t>
            </a:r>
            <a:r>
              <a:rPr lang="en-US"/>
              <a:t>Once fine-tuned for specific domains or question types, the model may struggle to adapt to new subjects or formats without additional retraining.</a:t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0033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9c002db4c4_3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9c002db4c4_3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9c002db4c4_3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9c002db4c4_4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39c002db4c4_4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Generative AI is a form of artificial intelligence; therefore, it is only just that we start with a clear definition of AI. Next, we will talk briefly about ML and DL before talking deeply about generative AI</a:t>
            </a:r>
            <a:endParaRPr/>
          </a:p>
        </p:txBody>
      </p:sp>
      <p:sp>
        <p:nvSpPr>
          <p:cNvPr id="152" name="Google Shape;152;g39c002db4c4_4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Detecting cheating: Zhou &amp; Jiao (2022)</a:t>
            </a:r>
            <a:br>
              <a:rPr lang="en-US"/>
            </a:br>
            <a:r>
              <a:rPr lang="en-US"/>
              <a:t>Predicting  student engagement: Yildirim-Erbasli &amp; Bulut (2022) </a:t>
            </a:r>
            <a:endParaRPr/>
          </a:p>
        </p:txBody>
      </p:sp>
      <p:sp>
        <p:nvSpPr>
          <p:cNvPr id="177" name="Google Shape;177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Gorgun &amp; Bulut (2022) used unsupervised anomaly detection methods to identify aberrant responses in an intelligent tutoring system</a:t>
            </a:r>
            <a:br>
              <a:rPr lang="en-US"/>
            </a:br>
            <a:r>
              <a:rPr lang="en-US"/>
              <a:t>Jiao et al 2023 used anomaly detection algorithm to generate features for cheating detection ML model.</a:t>
            </a:r>
            <a:br>
              <a:rPr lang="en-US"/>
            </a:br>
            <a:endParaRPr/>
          </a:p>
        </p:txBody>
      </p:sp>
      <p:sp>
        <p:nvSpPr>
          <p:cNvPr id="186" name="Google Shape;18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Lottridge et al.,(2023) used deep learning for automated scoring</a:t>
            </a:r>
            <a:endParaRPr/>
          </a:p>
        </p:txBody>
      </p:sp>
      <p:sp>
        <p:nvSpPr>
          <p:cNvPr id="194" name="Google Shape;19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3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3"/>
          <p:cNvSpPr txBox="1"/>
          <p:nvPr>
            <p:ph type="ctrTitle"/>
          </p:nvPr>
        </p:nvSpPr>
        <p:spPr>
          <a:xfrm>
            <a:off x="581191" y="1020431"/>
            <a:ext cx="10993549" cy="14750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sz="36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3"/>
          <p:cNvSpPr txBox="1"/>
          <p:nvPr>
            <p:ph idx="1" type="subTitle"/>
          </p:nvPr>
        </p:nvSpPr>
        <p:spPr>
          <a:xfrm>
            <a:off x="581194" y="2495445"/>
            <a:ext cx="10993546" cy="590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2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2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33"/>
          <p:cNvSpPr txBox="1"/>
          <p:nvPr>
            <p:ph idx="10" type="dt"/>
          </p:nvPr>
        </p:nvSpPr>
        <p:spPr>
          <a:xfrm>
            <a:off x="7605951" y="5956137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3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3"/>
          <p:cNvSpPr txBox="1"/>
          <p:nvPr>
            <p:ph idx="12" type="sldNum"/>
          </p:nvPr>
        </p:nvSpPr>
        <p:spPr>
          <a:xfrm>
            <a:off x="10558300" y="5956137"/>
            <a:ext cx="1016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4"/>
          <p:cNvSpPr txBox="1"/>
          <p:nvPr>
            <p:ph type="title"/>
          </p:nvPr>
        </p:nvSpPr>
        <p:spPr>
          <a:xfrm>
            <a:off x="581193" y="4693389"/>
            <a:ext cx="11029616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Gill Sans"/>
              <a:buNone/>
              <a:defRPr b="0" sz="2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4"/>
          <p:cNvSpPr/>
          <p:nvPr>
            <p:ph idx="2" type="pic"/>
          </p:nvPr>
        </p:nvSpPr>
        <p:spPr>
          <a:xfrm>
            <a:off x="447817" y="599725"/>
            <a:ext cx="11290859" cy="3557252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44"/>
          <p:cNvSpPr txBox="1"/>
          <p:nvPr>
            <p:ph idx="1" type="body"/>
          </p:nvPr>
        </p:nvSpPr>
        <p:spPr>
          <a:xfrm>
            <a:off x="581192" y="5260127"/>
            <a:ext cx="11029617" cy="5986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SzPts val="1104"/>
              <a:buNone/>
              <a:defRPr sz="12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85" name="Google Shape;85;p44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44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44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5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5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5"/>
          <p:cNvSpPr txBox="1"/>
          <p:nvPr>
            <p:ph idx="1" type="body"/>
          </p:nvPr>
        </p:nvSpPr>
        <p:spPr>
          <a:xfrm rot="5400000">
            <a:off x="4334603" y="-1417408"/>
            <a:ext cx="3522794" cy="110296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22072" lvl="1" marL="9144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/>
            </a:lvl2pPr>
            <a:lvl3pPr indent="-310388" lvl="2" marL="1371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3pPr>
            <a:lvl4pPr indent="-298703" lvl="3" marL="18288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4pPr>
            <a:lvl5pPr indent="-298704" lvl="4" marL="22860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92" name="Google Shape;92;p45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45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45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6"/>
          <p:cNvSpPr/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6"/>
          <p:cNvSpPr txBox="1"/>
          <p:nvPr>
            <p:ph type="title"/>
          </p:nvPr>
        </p:nvSpPr>
        <p:spPr>
          <a:xfrm rot="5400000">
            <a:off x="7249746" y="2265181"/>
            <a:ext cx="5183073" cy="20041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46"/>
          <p:cNvSpPr txBox="1"/>
          <p:nvPr>
            <p:ph idx="1" type="body"/>
          </p:nvPr>
        </p:nvSpPr>
        <p:spPr>
          <a:xfrm rot="5400000">
            <a:off x="2131526" y="-680877"/>
            <a:ext cx="5183073" cy="7896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99" name="Google Shape;99;p46"/>
          <p:cNvSpPr txBox="1"/>
          <p:nvPr>
            <p:ph idx="10" type="dt"/>
          </p:nvPr>
        </p:nvSpPr>
        <p:spPr>
          <a:xfrm>
            <a:off x="8993673" y="5956137"/>
            <a:ext cx="132814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46"/>
          <p:cNvSpPr txBox="1"/>
          <p:nvPr>
            <p:ph idx="11" type="ftr"/>
          </p:nvPr>
        </p:nvSpPr>
        <p:spPr>
          <a:xfrm>
            <a:off x="774923" y="5951811"/>
            <a:ext cx="789627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46"/>
          <p:cNvSpPr txBox="1"/>
          <p:nvPr>
            <p:ph idx="12" type="sldNum"/>
          </p:nvPr>
        </p:nvSpPr>
        <p:spPr>
          <a:xfrm>
            <a:off x="10446615" y="5956137"/>
            <a:ext cx="116419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8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8"/>
          <p:cNvSpPr txBox="1"/>
          <p:nvPr>
            <p:ph idx="1" type="body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114" name="Google Shape;114;p38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38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8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4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4"/>
          <p:cNvSpPr txBox="1"/>
          <p:nvPr>
            <p:ph idx="1" type="body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28" name="Google Shape;28;p34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4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4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5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5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5"/>
          <p:cNvSpPr txBox="1"/>
          <p:nvPr>
            <p:ph idx="1" type="body"/>
          </p:nvPr>
        </p:nvSpPr>
        <p:spPr>
          <a:xfrm>
            <a:off x="887219" y="2250892"/>
            <a:ext cx="5087075" cy="5360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2024"/>
              <a:buNone/>
              <a:defRPr b="0" sz="2200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35" name="Google Shape;35;p35"/>
          <p:cNvSpPr txBox="1"/>
          <p:nvPr>
            <p:ph idx="2" type="body"/>
          </p:nvPr>
        </p:nvSpPr>
        <p:spPr>
          <a:xfrm>
            <a:off x="581194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36" name="Google Shape;36;p35"/>
          <p:cNvSpPr txBox="1"/>
          <p:nvPr>
            <p:ph idx="3" type="body"/>
          </p:nvPr>
        </p:nvSpPr>
        <p:spPr>
          <a:xfrm>
            <a:off x="6523735" y="2250892"/>
            <a:ext cx="5087073" cy="5533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2024"/>
              <a:buNone/>
              <a:defRPr b="0" sz="2200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37" name="Google Shape;37;p35"/>
          <p:cNvSpPr txBox="1"/>
          <p:nvPr>
            <p:ph idx="4" type="body"/>
          </p:nvPr>
        </p:nvSpPr>
        <p:spPr>
          <a:xfrm>
            <a:off x="6217709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5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5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6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6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6"/>
          <p:cNvSpPr txBox="1"/>
          <p:nvPr>
            <p:ph idx="1" type="body"/>
          </p:nvPr>
        </p:nvSpPr>
        <p:spPr>
          <a:xfrm>
            <a:off x="581192" y="2180496"/>
            <a:ext cx="11029615" cy="36783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5" name="Google Shape;45;p36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6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6"/>
          <p:cNvSpPr txBox="1"/>
          <p:nvPr>
            <p:ph idx="12" type="sldNum"/>
          </p:nvPr>
        </p:nvSpPr>
        <p:spPr>
          <a:xfrm>
            <a:off x="10558300" y="5956137"/>
            <a:ext cx="1052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9"/>
          <p:cNvSpPr/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39"/>
          <p:cNvSpPr txBox="1"/>
          <p:nvPr>
            <p:ph type="title"/>
          </p:nvPr>
        </p:nvSpPr>
        <p:spPr>
          <a:xfrm>
            <a:off x="581193" y="3043910"/>
            <a:ext cx="11029615" cy="1497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b="0" sz="36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9"/>
          <p:cNvSpPr txBox="1"/>
          <p:nvPr>
            <p:ph idx="1" type="body"/>
          </p:nvPr>
        </p:nvSpPr>
        <p:spPr>
          <a:xfrm>
            <a:off x="581192" y="4541417"/>
            <a:ext cx="11029615" cy="600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2" name="Google Shape;52;p39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9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9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0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40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0"/>
          <p:cNvSpPr txBox="1"/>
          <p:nvPr>
            <p:ph idx="1" type="body"/>
          </p:nvPr>
        </p:nvSpPr>
        <p:spPr>
          <a:xfrm>
            <a:off x="581193" y="2228003"/>
            <a:ext cx="5422390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9" name="Google Shape;59;p40"/>
          <p:cNvSpPr txBox="1"/>
          <p:nvPr>
            <p:ph idx="2" type="body"/>
          </p:nvPr>
        </p:nvSpPr>
        <p:spPr>
          <a:xfrm>
            <a:off x="6188417" y="2228003"/>
            <a:ext cx="5422392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60" name="Google Shape;60;p40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0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0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1"/>
          <p:cNvSpPr/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1"/>
          <p:cNvSpPr txBox="1"/>
          <p:nvPr>
            <p:ph type="title"/>
          </p:nvPr>
        </p:nvSpPr>
        <p:spPr>
          <a:xfrm>
            <a:off x="575894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1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41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2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2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2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3"/>
          <p:cNvSpPr/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3"/>
          <p:cNvSpPr txBox="1"/>
          <p:nvPr>
            <p:ph type="title"/>
          </p:nvPr>
        </p:nvSpPr>
        <p:spPr>
          <a:xfrm>
            <a:off x="581192" y="5262296"/>
            <a:ext cx="4909445" cy="689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F276A"/>
              </a:buClr>
              <a:buSzPts val="2000"/>
              <a:buFont typeface="Gill Sans"/>
              <a:buNone/>
              <a:defRPr b="0" sz="2000"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3"/>
          <p:cNvSpPr txBox="1"/>
          <p:nvPr>
            <p:ph idx="1" type="body"/>
          </p:nvPr>
        </p:nvSpPr>
        <p:spPr>
          <a:xfrm>
            <a:off x="447816" y="601200"/>
            <a:ext cx="11292840" cy="42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5440" lvl="0" marL="457200" algn="l"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indent="-322072" lvl="2" marL="13716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indent="-310388" lvl="3" marL="18288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indent="-310388" lvl="4" marL="22860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indent="-310388" lvl="5" marL="27432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indent="-310388" lvl="6" marL="32004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indent="-310388" lvl="7" marL="3657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indent="-310388" lvl="8" marL="4114800" algn="l"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43"/>
          <p:cNvSpPr txBox="1"/>
          <p:nvPr>
            <p:ph idx="2" type="body"/>
          </p:nvPr>
        </p:nvSpPr>
        <p:spPr>
          <a:xfrm>
            <a:off x="5740823" y="5262296"/>
            <a:ext cx="5869987" cy="6895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220"/>
              </a:spcBef>
              <a:spcAft>
                <a:spcPts val="0"/>
              </a:spcAft>
              <a:buSzPts val="1012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78" name="Google Shape;78;p43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3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3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 b="0" i="0" sz="2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32"/>
          <p:cNvSpPr txBox="1"/>
          <p:nvPr>
            <p:ph idx="1" type="body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656"/>
              <a:buFont typeface="Noto Sans Symbols"/>
              <a:buChar char="◼"/>
              <a:defRPr b="0" i="0" sz="18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22072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Char char="◼"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10388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88"/>
              <a:buFont typeface="Noto Sans Symbols"/>
              <a:buChar char="◼"/>
              <a:defRPr b="0" i="0" sz="14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98703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98704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98704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98704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98703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98703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32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32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32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32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2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2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7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ill Sans"/>
              <a:buNone/>
              <a:def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4" name="Google Shape;104;p37"/>
          <p:cNvSpPr txBox="1"/>
          <p:nvPr>
            <p:ph idx="1" type="body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656"/>
              <a:buFont typeface="Noto Sans Symbols"/>
              <a:buChar char="◼"/>
              <a:defRPr b="0" i="0" sz="1800" u="none" cap="none" strike="noStrik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22072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Char char="◼"/>
              <a:defRPr b="0" i="0" sz="1600" u="none" cap="none" strike="noStrik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10388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88"/>
              <a:buFont typeface="Noto Sans Symbols"/>
              <a:buChar char="◼"/>
              <a:defRPr b="0" i="0" sz="1400" u="none" cap="none" strike="noStrik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98703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98704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98704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98704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98703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98703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5" name="Google Shape;105;p37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6" name="Google Shape;106;p37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7" name="Google Shape;107;p37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sz="900" u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sz="900" u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sz="900" u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sz="900" u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sz="900" u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sz="900" u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sz="900" u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sz="900" u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sz="900" u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37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7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7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C7C7C7"/>
            </a:gs>
          </a:gsLst>
          <a:path path="circle">
            <a:fillToRect b="100%" l="0%" r="100%" t="0%"/>
          </a:path>
          <a:tileRect b="0%" l="-100%" r="0%" t="-100%"/>
        </a:gra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"/>
          <p:cNvSpPr txBox="1"/>
          <p:nvPr>
            <p:ph type="ctrTitle"/>
          </p:nvPr>
        </p:nvSpPr>
        <p:spPr>
          <a:xfrm>
            <a:off x="675975" y="501975"/>
            <a:ext cx="11030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Gill Sans"/>
              <a:buNone/>
            </a:pPr>
            <a:r>
              <a:rPr b="1" lang="en-US" sz="5100">
                <a:solidFill>
                  <a:srgbClr val="003366"/>
                </a:solidFill>
              </a:rPr>
              <a:t>FUNDAMENTALS OF GENERATIVE AI FOR ITEM DEVELOPMENT</a:t>
            </a:r>
            <a:endParaRPr>
              <a:solidFill>
                <a:srgbClr val="003366"/>
              </a:solidFill>
            </a:endParaRPr>
          </a:p>
        </p:txBody>
      </p:sp>
      <p:sp>
        <p:nvSpPr>
          <p:cNvPr id="122" name="Google Shape;122;p1"/>
          <p:cNvSpPr/>
          <p:nvPr/>
        </p:nvSpPr>
        <p:spPr>
          <a:xfrm>
            <a:off x="460875" y="4793225"/>
            <a:ext cx="11245500" cy="1689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23" name="Google Shape;123;p1" title="Screenshot 2025-10-15 22110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3925" y="4948713"/>
            <a:ext cx="3075701" cy="12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" title="Block IOWA-gold on white@2x_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800" y="4833225"/>
            <a:ext cx="3210849" cy="144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" title="uncgreensboro_w_tag_3-color-1024x297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142" y="4949363"/>
            <a:ext cx="4571707" cy="132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"/>
          <p:cNvSpPr txBox="1"/>
          <p:nvPr>
            <p:ph idx="4294967295" type="title"/>
          </p:nvPr>
        </p:nvSpPr>
        <p:spPr>
          <a:xfrm>
            <a:off x="1132500" y="3518150"/>
            <a:ext cx="99270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rPr lang="en-US">
                <a:solidFill>
                  <a:srgbClr val="FFFFFF"/>
                </a:solidFill>
              </a:rPr>
              <a:t>Henry Makinde, Hope Adegoke, Mubarak Mojoyinola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1" name="Google Shape;211;p8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2" name="Google Shape;212;p8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3" name="Google Shape;213;p8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4" name="Google Shape;214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5" name="Google Shape;215;p8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6" name="Google Shape;216;p8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rPr lang="en-US">
                <a:solidFill>
                  <a:srgbClr val="FFFFFF"/>
                </a:solidFill>
              </a:rPr>
              <a:t>TYPES OF GENERATIVE AI</a:t>
            </a:r>
            <a:endParaRPr/>
          </a:p>
        </p:txBody>
      </p:sp>
      <p:grpSp>
        <p:nvGrpSpPr>
          <p:cNvPr id="217" name="Google Shape;217;p8"/>
          <p:cNvGrpSpPr/>
          <p:nvPr/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18" name="Google Shape;218;p8"/>
            <p:cNvSpPr/>
            <p:nvPr/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21" name="Google Shape;221;p8"/>
          <p:cNvSpPr txBox="1"/>
          <p:nvPr>
            <p:ph idx="1" type="body"/>
          </p:nvPr>
        </p:nvSpPr>
        <p:spPr>
          <a:xfrm>
            <a:off x="581192" y="2180496"/>
            <a:ext cx="11029615" cy="36783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</a:rPr>
              <a:t>Generative language models</a:t>
            </a:r>
            <a:endParaRPr>
              <a:solidFill>
                <a:srgbClr val="003366"/>
              </a:solidFill>
            </a:endParaRPr>
          </a:p>
          <a:p>
            <a:pPr indent="0" lvl="0" marL="30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These models take text as input and generate new text.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</a:rPr>
              <a:t>Generative image models</a:t>
            </a:r>
            <a:endParaRPr>
              <a:solidFill>
                <a:srgbClr val="003366"/>
              </a:solidFill>
            </a:endParaRPr>
          </a:p>
          <a:p>
            <a:pPr indent="0" lvl="0" marL="30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These models take an image or text as input and generate new images, captions, or even videos.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</a:rPr>
              <a:t>Multimodal models</a:t>
            </a:r>
            <a:endParaRPr>
              <a:solidFill>
                <a:srgbClr val="003366"/>
              </a:solidFill>
            </a:endParaRPr>
          </a:p>
          <a:p>
            <a:pPr indent="0" lvl="0" marL="30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These models take text, images, or audio as input and can generate text, images, audio, or video.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"/>
          <p:cNvSpPr txBox="1"/>
          <p:nvPr>
            <p:ph type="title"/>
          </p:nvPr>
        </p:nvSpPr>
        <p:spPr>
          <a:xfrm>
            <a:off x="676745" y="609600"/>
            <a:ext cx="11090534" cy="13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3366"/>
              </a:buClr>
              <a:buSzPts val="3733"/>
              <a:buFont typeface="Calibri"/>
              <a:buNone/>
            </a:pPr>
            <a:r>
              <a:rPr lang="en-US">
                <a:solidFill>
                  <a:srgbClr val="003366"/>
                </a:solidFill>
              </a:rPr>
              <a:t>LARGE LANGUAGE MODELS (LLM)</a:t>
            </a:r>
            <a:endParaRPr/>
          </a:p>
        </p:txBody>
      </p:sp>
      <p:sp>
        <p:nvSpPr>
          <p:cNvPr id="228" name="Google Shape;228;p9"/>
          <p:cNvSpPr txBox="1"/>
          <p:nvPr>
            <p:ph idx="1" type="body"/>
          </p:nvPr>
        </p:nvSpPr>
        <p:spPr>
          <a:xfrm>
            <a:off x="367129" y="1580350"/>
            <a:ext cx="11457900" cy="35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rmAutofit/>
          </a:bodyPr>
          <a:lstStyle/>
          <a:p>
            <a:pPr indent="0" lvl="1" marL="457188" rtl="0" algn="l">
              <a:spcBef>
                <a:spcPts val="0"/>
              </a:spcBef>
              <a:spcAft>
                <a:spcPts val="0"/>
              </a:spcAft>
              <a:buSzPts val="2208"/>
              <a:buNone/>
            </a:pPr>
            <a:r>
              <a:rPr lang="en-US" sz="1800"/>
              <a:t>LLMs refers to large, general-purpose language models that can be pre-trained and then fine-tuned for specific purposes.</a:t>
            </a:r>
            <a:endParaRPr sz="1800"/>
          </a:p>
          <a:p>
            <a:pPr indent="0" lvl="1" marL="457189" rtl="0" algn="l">
              <a:spcBef>
                <a:spcPts val="1933"/>
              </a:spcBef>
              <a:spcAft>
                <a:spcPts val="0"/>
              </a:spcAft>
              <a:buSzPts val="2208"/>
              <a:buNone/>
            </a:pPr>
            <a:r>
              <a:t/>
            </a:r>
            <a:endParaRPr sz="1800"/>
          </a:p>
          <a:p>
            <a:pPr indent="0" lvl="1" marL="457189" rtl="0" algn="l">
              <a:spcBef>
                <a:spcPts val="1933"/>
              </a:spcBef>
              <a:spcAft>
                <a:spcPts val="0"/>
              </a:spcAft>
              <a:buSzPts val="2208"/>
              <a:buNone/>
            </a:pPr>
            <a:r>
              <a:rPr b="1" lang="en-US" sz="1800">
                <a:solidFill>
                  <a:srgbClr val="003366"/>
                </a:solidFill>
              </a:rPr>
              <a:t>Pretraining: </a:t>
            </a:r>
            <a:r>
              <a:rPr lang="en-US" sz="1800"/>
              <a:t>Involves exposing the model to a vast collections of text that encompass numerous subjects allowing the model to acquire a wide-ranging comprehension of how language operates. </a:t>
            </a:r>
            <a:endParaRPr b="1"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0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5" name="Google Shape;235;p10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6" name="Google Shape;236;p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7" name="Google Shape;237;p10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8" name="Google Shape;2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9" name="Google Shape;239;p10"/>
          <p:cNvSpPr/>
          <p:nvPr/>
        </p:nvSpPr>
        <p:spPr>
          <a:xfrm>
            <a:off x="-1" y="0"/>
            <a:ext cx="611319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0" name="Google Shape;240;p10"/>
          <p:cNvSpPr txBox="1"/>
          <p:nvPr>
            <p:ph type="title"/>
          </p:nvPr>
        </p:nvSpPr>
        <p:spPr>
          <a:xfrm>
            <a:off x="643468" y="1033389"/>
            <a:ext cx="4826256" cy="48254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Gill Sans"/>
              <a:buNone/>
            </a:pPr>
            <a:r>
              <a:rPr lang="en-US" sz="3500">
                <a:solidFill>
                  <a:srgbClr val="FFFFFF"/>
                </a:solidFill>
              </a:rPr>
              <a:t>GENERAL LLM USE CASES</a:t>
            </a:r>
            <a:endParaRPr sz="3500"/>
          </a:p>
        </p:txBody>
      </p:sp>
      <p:sp>
        <p:nvSpPr>
          <p:cNvPr id="241" name="Google Shape;241;p10"/>
          <p:cNvSpPr/>
          <p:nvPr/>
        </p:nvSpPr>
        <p:spPr>
          <a:xfrm>
            <a:off x="642579" y="460868"/>
            <a:ext cx="4828032" cy="1116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2" name="Google Shape;242;p10"/>
          <p:cNvSpPr/>
          <p:nvPr/>
        </p:nvSpPr>
        <p:spPr>
          <a:xfrm>
            <a:off x="6782774" y="460868"/>
            <a:ext cx="4828032" cy="111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3" name="Google Shape;243;p10"/>
          <p:cNvSpPr txBox="1"/>
          <p:nvPr>
            <p:ph idx="1" type="body"/>
          </p:nvPr>
        </p:nvSpPr>
        <p:spPr>
          <a:xfrm>
            <a:off x="6755769" y="1033390"/>
            <a:ext cx="4854900" cy="48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92792" lvl="1" marL="630000" rtl="0" algn="l">
              <a:spcBef>
                <a:spcPts val="0"/>
              </a:spcBef>
              <a:spcAft>
                <a:spcPts val="0"/>
              </a:spcAft>
              <a:buSzPts val="2000"/>
              <a:buChar char="◼"/>
            </a:pPr>
            <a:r>
              <a:rPr lang="en-US" sz="2000">
                <a:solidFill>
                  <a:schemeClr val="dk1"/>
                </a:solidFill>
              </a:rPr>
              <a:t>Text classification</a:t>
            </a:r>
            <a:endParaRPr sz="2000">
              <a:solidFill>
                <a:schemeClr val="dk1"/>
              </a:solidFill>
            </a:endParaRPr>
          </a:p>
          <a:p>
            <a:pPr indent="-292792" lvl="1" marL="630000" rtl="0" algn="l">
              <a:spcBef>
                <a:spcPts val="1080"/>
              </a:spcBef>
              <a:spcAft>
                <a:spcPts val="0"/>
              </a:spcAft>
              <a:buSzPts val="2000"/>
              <a:buChar char="◼"/>
            </a:pPr>
            <a:r>
              <a:rPr lang="en-US" sz="2000">
                <a:solidFill>
                  <a:schemeClr val="dk1"/>
                </a:solidFill>
              </a:rPr>
              <a:t>Sentence completion</a:t>
            </a:r>
            <a:endParaRPr sz="2000">
              <a:solidFill>
                <a:schemeClr val="dk1"/>
              </a:solidFill>
            </a:endParaRPr>
          </a:p>
          <a:p>
            <a:pPr indent="-292792" lvl="1" marL="630000" rtl="0" algn="l">
              <a:spcBef>
                <a:spcPts val="1080"/>
              </a:spcBef>
              <a:spcAft>
                <a:spcPts val="0"/>
              </a:spcAft>
              <a:buSzPts val="2000"/>
              <a:buChar char="◼"/>
            </a:pPr>
            <a:r>
              <a:rPr lang="en-US" sz="2000">
                <a:solidFill>
                  <a:schemeClr val="dk1"/>
                </a:solidFill>
              </a:rPr>
              <a:t>Question answering</a:t>
            </a:r>
            <a:endParaRPr sz="2000">
              <a:solidFill>
                <a:schemeClr val="dk1"/>
              </a:solidFill>
            </a:endParaRPr>
          </a:p>
          <a:p>
            <a:pPr indent="-292792" lvl="1" marL="630000" rtl="0" algn="l">
              <a:spcBef>
                <a:spcPts val="1080"/>
              </a:spcBef>
              <a:spcAft>
                <a:spcPts val="0"/>
              </a:spcAft>
              <a:buSzPts val="2000"/>
              <a:buChar char="◼"/>
            </a:pPr>
            <a:r>
              <a:rPr lang="en-US" sz="2000">
                <a:solidFill>
                  <a:schemeClr val="dk1"/>
                </a:solidFill>
              </a:rPr>
              <a:t>Language translation</a:t>
            </a:r>
            <a:endParaRPr sz="2000">
              <a:solidFill>
                <a:schemeClr val="dk1"/>
              </a:solidFill>
            </a:endParaRPr>
          </a:p>
          <a:p>
            <a:pPr indent="-292792" lvl="1" marL="630000" rtl="0" algn="l">
              <a:spcBef>
                <a:spcPts val="1080"/>
              </a:spcBef>
              <a:spcAft>
                <a:spcPts val="0"/>
              </a:spcAft>
              <a:buSzPts val="2000"/>
              <a:buChar char="◼"/>
            </a:pPr>
            <a:r>
              <a:rPr lang="en-US" sz="2000">
                <a:solidFill>
                  <a:schemeClr val="dk1"/>
                </a:solidFill>
              </a:rPr>
              <a:t>Content Generation</a:t>
            </a:r>
            <a:endParaRPr sz="20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1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COMMON LLMS</a:t>
            </a:r>
            <a:endParaRPr/>
          </a:p>
        </p:txBody>
      </p:sp>
      <p:sp>
        <p:nvSpPr>
          <p:cNvPr id="249" name="Google Shape;249;p11"/>
          <p:cNvSpPr txBox="1"/>
          <p:nvPr>
            <p:ph idx="1" type="body"/>
          </p:nvPr>
        </p:nvSpPr>
        <p:spPr>
          <a:xfrm>
            <a:off x="581191" y="2250892"/>
            <a:ext cx="5087075" cy="5360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024"/>
              <a:buNone/>
            </a:pPr>
            <a:r>
              <a:rPr lang="en-US">
                <a:solidFill>
                  <a:srgbClr val="003366"/>
                </a:solidFill>
              </a:rPr>
              <a:t>Closed-source</a:t>
            </a:r>
            <a:endParaRPr/>
          </a:p>
        </p:txBody>
      </p:sp>
      <p:sp>
        <p:nvSpPr>
          <p:cNvPr id="250" name="Google Shape;250;p11"/>
          <p:cNvSpPr txBox="1"/>
          <p:nvPr>
            <p:ph idx="2" type="body"/>
          </p:nvPr>
        </p:nvSpPr>
        <p:spPr>
          <a:xfrm>
            <a:off x="581194" y="2926053"/>
            <a:ext cx="5393100" cy="1825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06000" lvl="0" marL="306000" rtl="0" algn="l">
              <a:spcBef>
                <a:spcPts val="0"/>
              </a:spcBef>
              <a:spcAft>
                <a:spcPts val="0"/>
              </a:spcAft>
              <a:buSzPts val="1656"/>
              <a:buFont typeface="Gill Sans"/>
              <a:buChar char="◼"/>
            </a:pPr>
            <a:r>
              <a:rPr lang="en-US">
                <a:solidFill>
                  <a:schemeClr val="dk1"/>
                </a:solidFill>
              </a:rPr>
              <a:t>GPT</a:t>
            </a:r>
            <a:endParaRPr/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Font typeface="Gill Sans"/>
              <a:buChar char="◼"/>
            </a:pPr>
            <a:r>
              <a:rPr lang="en-US">
                <a:solidFill>
                  <a:schemeClr val="dk1"/>
                </a:solidFill>
              </a:rPr>
              <a:t>Claude</a:t>
            </a:r>
            <a:endParaRPr/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Font typeface="Gill Sans"/>
              <a:buChar char="◼"/>
            </a:pPr>
            <a:r>
              <a:rPr lang="en-US">
                <a:solidFill>
                  <a:schemeClr val="dk1"/>
                </a:solidFill>
              </a:rPr>
              <a:t>Gemini</a:t>
            </a:r>
            <a:endParaRPr/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Font typeface="Gill Sans"/>
              <a:buChar char="◼"/>
            </a:pPr>
            <a:r>
              <a:rPr lang="en-US">
                <a:solidFill>
                  <a:schemeClr val="dk1"/>
                </a:solidFill>
              </a:rPr>
              <a:t>Grok</a:t>
            </a:r>
            <a:endParaRPr/>
          </a:p>
        </p:txBody>
      </p:sp>
      <p:sp>
        <p:nvSpPr>
          <p:cNvPr id="251" name="Google Shape;251;p11"/>
          <p:cNvSpPr txBox="1"/>
          <p:nvPr>
            <p:ph idx="3" type="body"/>
          </p:nvPr>
        </p:nvSpPr>
        <p:spPr>
          <a:xfrm>
            <a:off x="6096000" y="2250892"/>
            <a:ext cx="5087073" cy="5533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024"/>
              <a:buNone/>
            </a:pPr>
            <a:r>
              <a:rPr lang="en-US">
                <a:solidFill>
                  <a:srgbClr val="003366"/>
                </a:solidFill>
              </a:rPr>
              <a:t>Open-source</a:t>
            </a:r>
            <a:endParaRPr/>
          </a:p>
        </p:txBody>
      </p:sp>
      <p:sp>
        <p:nvSpPr>
          <p:cNvPr id="252" name="Google Shape;252;p11"/>
          <p:cNvSpPr txBox="1"/>
          <p:nvPr>
            <p:ph idx="4" type="body"/>
          </p:nvPr>
        </p:nvSpPr>
        <p:spPr>
          <a:xfrm>
            <a:off x="6096000" y="2926052"/>
            <a:ext cx="5393100" cy="1301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06000" lvl="0" marL="306000" rtl="0" algn="l">
              <a:spcBef>
                <a:spcPts val="0"/>
              </a:spcBef>
              <a:spcAft>
                <a:spcPts val="0"/>
              </a:spcAft>
              <a:buSzPts val="1656"/>
              <a:buFont typeface="Gill Sans"/>
              <a:buChar char="◼"/>
            </a:pPr>
            <a:r>
              <a:rPr lang="en-US">
                <a:solidFill>
                  <a:schemeClr val="dk1"/>
                </a:solidFill>
              </a:rPr>
              <a:t>Llama</a:t>
            </a:r>
            <a:endParaRPr/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Font typeface="Gill Sans"/>
              <a:buChar char="◼"/>
            </a:pPr>
            <a:r>
              <a:rPr lang="en-US">
                <a:solidFill>
                  <a:schemeClr val="dk1"/>
                </a:solidFill>
              </a:rPr>
              <a:t>Mistra</a:t>
            </a:r>
            <a:endParaRPr>
              <a:solidFill>
                <a:schemeClr val="dk1"/>
              </a:solidFill>
            </a:endParaRPr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Font typeface="Gill Sans"/>
              <a:buChar char="◼"/>
            </a:pPr>
            <a:r>
              <a:rPr lang="en-US">
                <a:solidFill>
                  <a:schemeClr val="dk1"/>
                </a:solidFill>
              </a:rPr>
              <a:t>Qwen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2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9" name="Google Shape;259;p12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2" name="Google Shape;262;p12"/>
          <p:cNvSpPr/>
          <p:nvPr/>
        </p:nvSpPr>
        <p:spPr>
          <a:xfrm>
            <a:off x="0" y="-19936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3" name="Google Shape;263;p12"/>
          <p:cNvSpPr/>
          <p:nvPr/>
        </p:nvSpPr>
        <p:spPr>
          <a:xfrm>
            <a:off x="-1" y="0"/>
            <a:ext cx="611319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4" name="Google Shape;264;p12"/>
          <p:cNvSpPr txBox="1"/>
          <p:nvPr>
            <p:ph type="title"/>
          </p:nvPr>
        </p:nvSpPr>
        <p:spPr>
          <a:xfrm>
            <a:off x="643468" y="1033389"/>
            <a:ext cx="4826256" cy="48254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Gill Sans"/>
              <a:buNone/>
            </a:pPr>
            <a:r>
              <a:rPr lang="en-US" sz="3500">
                <a:solidFill>
                  <a:srgbClr val="FFFFFF"/>
                </a:solidFill>
              </a:rPr>
              <a:t>LLM APPLICATIONS IN ED MEASUREMENT </a:t>
            </a:r>
            <a:endParaRPr sz="3500"/>
          </a:p>
        </p:txBody>
      </p:sp>
      <p:sp>
        <p:nvSpPr>
          <p:cNvPr id="265" name="Google Shape;265;p12"/>
          <p:cNvSpPr/>
          <p:nvPr/>
        </p:nvSpPr>
        <p:spPr>
          <a:xfrm>
            <a:off x="642579" y="460868"/>
            <a:ext cx="4828032" cy="1116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6" name="Google Shape;266;p12"/>
          <p:cNvSpPr/>
          <p:nvPr/>
        </p:nvSpPr>
        <p:spPr>
          <a:xfrm>
            <a:off x="6782774" y="460868"/>
            <a:ext cx="4828032" cy="111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7" name="Google Shape;267;p12"/>
          <p:cNvSpPr txBox="1"/>
          <p:nvPr>
            <p:ph idx="1" type="body"/>
          </p:nvPr>
        </p:nvSpPr>
        <p:spPr>
          <a:xfrm>
            <a:off x="6755769" y="1033390"/>
            <a:ext cx="4855037" cy="48254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06000" lvl="1" marL="630000" rtl="0" algn="l">
              <a:spcBef>
                <a:spcPts val="0"/>
              </a:spcBef>
              <a:spcAft>
                <a:spcPts val="0"/>
              </a:spcAft>
              <a:buClr>
                <a:srgbClr val="9F276A"/>
              </a:buClr>
              <a:buSzPts val="1840"/>
              <a:buChar char="◼"/>
            </a:pPr>
            <a:r>
              <a:rPr lang="en-US" sz="2000">
                <a:solidFill>
                  <a:schemeClr val="dk1"/>
                </a:solidFill>
              </a:rPr>
              <a:t>Automated scoring</a:t>
            </a:r>
            <a:endParaRPr>
              <a:solidFill>
                <a:schemeClr val="dk1"/>
              </a:solidFill>
            </a:endParaRPr>
          </a:p>
          <a:p>
            <a:pPr indent="-306000" lvl="1" marL="630000" rtl="0" algn="l">
              <a:spcBef>
                <a:spcPts val="1000"/>
              </a:spcBef>
              <a:spcAft>
                <a:spcPts val="0"/>
              </a:spcAft>
              <a:buClr>
                <a:srgbClr val="9F276A"/>
              </a:buClr>
              <a:buSzPts val="1840"/>
              <a:buChar char="◼"/>
            </a:pPr>
            <a:r>
              <a:rPr lang="en-US" sz="2000">
                <a:solidFill>
                  <a:schemeClr val="dk1"/>
                </a:solidFill>
              </a:rPr>
              <a:t>Item difficulty prediction</a:t>
            </a:r>
            <a:endParaRPr>
              <a:solidFill>
                <a:schemeClr val="dk1"/>
              </a:solidFill>
            </a:endParaRPr>
          </a:p>
          <a:p>
            <a:pPr indent="-306000" lvl="1" marL="630000" rtl="0" algn="l">
              <a:spcBef>
                <a:spcPts val="1000"/>
              </a:spcBef>
              <a:spcAft>
                <a:spcPts val="0"/>
              </a:spcAft>
              <a:buClr>
                <a:srgbClr val="9F276A"/>
              </a:buClr>
              <a:buSzPts val="1840"/>
              <a:buChar char="◼"/>
            </a:pPr>
            <a:r>
              <a:rPr lang="en-US" sz="2000">
                <a:solidFill>
                  <a:schemeClr val="dk1"/>
                </a:solidFill>
              </a:rPr>
              <a:t>Alignment study</a:t>
            </a:r>
            <a:endParaRPr>
              <a:solidFill>
                <a:schemeClr val="dk1"/>
              </a:solidFill>
            </a:endParaRPr>
          </a:p>
          <a:p>
            <a:pPr indent="-306000" lvl="1" marL="630000" rtl="0" algn="l">
              <a:spcBef>
                <a:spcPts val="1000"/>
              </a:spcBef>
              <a:spcAft>
                <a:spcPts val="0"/>
              </a:spcAft>
              <a:buClr>
                <a:srgbClr val="9F276A"/>
              </a:buClr>
              <a:buSzPts val="1840"/>
              <a:buChar char="◼"/>
            </a:pPr>
            <a:r>
              <a:rPr lang="en-US" sz="2000">
                <a:solidFill>
                  <a:schemeClr val="dk1"/>
                </a:solidFill>
              </a:rPr>
              <a:t>Automated item generation</a:t>
            </a:r>
            <a:endParaRPr>
              <a:solidFill>
                <a:schemeClr val="dk1"/>
              </a:solidFill>
            </a:endParaRPr>
          </a:p>
          <a:p>
            <a:pPr indent="0" lvl="1" marL="457189" rtl="0" algn="l">
              <a:spcBef>
                <a:spcPts val="1000"/>
              </a:spcBef>
              <a:spcAft>
                <a:spcPts val="0"/>
              </a:spcAft>
              <a:buSzPts val="1840"/>
              <a:buNone/>
            </a:pPr>
            <a:r>
              <a:t/>
            </a:r>
            <a:endParaRPr sz="2000">
              <a:solidFill>
                <a:srgbClr val="48183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3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en-US"/>
              <a:t>QUICK AIG FUNDAMENTALS </a:t>
            </a:r>
            <a:endParaRPr/>
          </a:p>
        </p:txBody>
      </p:sp>
      <p:sp>
        <p:nvSpPr>
          <p:cNvPr id="273" name="Google Shape;273;p13"/>
          <p:cNvSpPr txBox="1"/>
          <p:nvPr>
            <p:ph idx="1" type="body"/>
          </p:nvPr>
        </p:nvSpPr>
        <p:spPr>
          <a:xfrm>
            <a:off x="581192" y="2125884"/>
            <a:ext cx="11031771" cy="19860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06000" lvl="0" marL="306000" rtl="0" algn="l">
              <a:spcBef>
                <a:spcPts val="0"/>
              </a:spcBef>
              <a:spcAft>
                <a:spcPts val="0"/>
              </a:spcAft>
              <a:buSzPts val="2208"/>
              <a:buChar char="◼"/>
            </a:pPr>
            <a:r>
              <a:rPr lang="en-US" sz="2400">
                <a:solidFill>
                  <a:schemeClr val="dk1"/>
                </a:solidFill>
              </a:rPr>
              <a:t>Automatic Item generation (Gierl &amp; Haladyna, 2012) is the process of using item models/Item shells/Item templates to generate test items with the aid of computer technology. Traditionally, this is done with template-based models</a:t>
            </a:r>
            <a:r>
              <a:rPr lang="en-US" sz="2400">
                <a:solidFill>
                  <a:srgbClr val="003366"/>
                </a:solidFill>
              </a:rPr>
              <a:t>.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3"/>
          <p:cNvSpPr/>
          <p:nvPr/>
        </p:nvSpPr>
        <p:spPr>
          <a:xfrm>
            <a:off x="1363673" y="4749620"/>
            <a:ext cx="1871134" cy="677333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rnd" cmpd="sng" w="222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 Cognitive Model</a:t>
            </a:r>
            <a:endParaRPr/>
          </a:p>
        </p:txBody>
      </p:sp>
      <p:sp>
        <p:nvSpPr>
          <p:cNvPr id="275" name="Google Shape;275;p13"/>
          <p:cNvSpPr/>
          <p:nvPr/>
        </p:nvSpPr>
        <p:spPr>
          <a:xfrm>
            <a:off x="4983173" y="4749619"/>
            <a:ext cx="1591734" cy="677333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rnd" cmpd="sng" w="222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 Item Model</a:t>
            </a: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8323273" y="4749620"/>
            <a:ext cx="1591734" cy="677333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rnd" cmpd="sng" w="222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Generate Test Items</a:t>
            </a:r>
            <a:endParaRPr/>
          </a:p>
        </p:txBody>
      </p:sp>
      <p:sp>
        <p:nvSpPr>
          <p:cNvPr id="277" name="Google Shape;277;p13"/>
          <p:cNvSpPr/>
          <p:nvPr/>
        </p:nvSpPr>
        <p:spPr>
          <a:xfrm>
            <a:off x="3234807" y="5042567"/>
            <a:ext cx="1718733" cy="4571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22225">
            <a:solidFill>
              <a:srgbClr val="20081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8" name="Google Shape;278;p13"/>
          <p:cNvSpPr/>
          <p:nvPr/>
        </p:nvSpPr>
        <p:spPr>
          <a:xfrm>
            <a:off x="6604540" y="5019707"/>
            <a:ext cx="1718733" cy="4571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22225">
            <a:solidFill>
              <a:srgbClr val="20081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13"/>
          <p:cNvSpPr txBox="1"/>
          <p:nvPr/>
        </p:nvSpPr>
        <p:spPr>
          <a:xfrm>
            <a:off x="3734340" y="4757594"/>
            <a:ext cx="9144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Extract</a:t>
            </a:r>
            <a:endParaRPr/>
          </a:p>
        </p:txBody>
      </p:sp>
      <p:sp>
        <p:nvSpPr>
          <p:cNvPr id="280" name="Google Shape;280;p13"/>
          <p:cNvSpPr txBox="1"/>
          <p:nvPr/>
        </p:nvSpPr>
        <p:spPr>
          <a:xfrm>
            <a:off x="3175540" y="5070860"/>
            <a:ext cx="2159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Parameters and Constraints</a:t>
            </a:r>
            <a:endParaRPr/>
          </a:p>
        </p:txBody>
      </p:sp>
      <p:sp>
        <p:nvSpPr>
          <p:cNvPr id="281" name="Google Shape;281;p13"/>
          <p:cNvSpPr txBox="1"/>
          <p:nvPr/>
        </p:nvSpPr>
        <p:spPr>
          <a:xfrm>
            <a:off x="6511406" y="5056466"/>
            <a:ext cx="2159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Parameters and Constraints</a:t>
            </a:r>
            <a:endParaRPr/>
          </a:p>
        </p:txBody>
      </p:sp>
      <p:sp>
        <p:nvSpPr>
          <p:cNvPr id="282" name="Google Shape;282;p13"/>
          <p:cNvSpPr txBox="1"/>
          <p:nvPr/>
        </p:nvSpPr>
        <p:spPr>
          <a:xfrm>
            <a:off x="7006707" y="4757594"/>
            <a:ext cx="9144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Instructions</a:t>
            </a:r>
            <a:endParaRPr/>
          </a:p>
        </p:txBody>
      </p:sp>
      <p:sp>
        <p:nvSpPr>
          <p:cNvPr id="283" name="Google Shape;283;p13"/>
          <p:cNvSpPr txBox="1"/>
          <p:nvPr/>
        </p:nvSpPr>
        <p:spPr>
          <a:xfrm>
            <a:off x="4983173" y="5609692"/>
            <a:ext cx="390313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Gierl.et.al 2021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4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89" name="Google Shape;289;p14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0" name="Google Shape;290;p14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1" name="Google Shape;291;p14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2" name="Google Shape;292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3" name="Google Shape;293;p14"/>
          <p:cNvSpPr/>
          <p:nvPr/>
        </p:nvSpPr>
        <p:spPr>
          <a:xfrm>
            <a:off x="0" y="9968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4" name="Google Shape;294;p14"/>
          <p:cNvSpPr txBox="1"/>
          <p:nvPr>
            <p:ph type="title"/>
          </p:nvPr>
        </p:nvSpPr>
        <p:spPr>
          <a:xfrm>
            <a:off x="638620" y="863695"/>
            <a:ext cx="3511233" cy="37799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Gill Sans"/>
              <a:buNone/>
            </a:pPr>
            <a:r>
              <a:rPr lang="en-US" sz="3300">
                <a:solidFill>
                  <a:srgbClr val="FFFFFF"/>
                </a:solidFill>
              </a:rPr>
              <a:t>ITEM SHELL/TEMPLATE</a:t>
            </a:r>
            <a:endParaRPr/>
          </a:p>
        </p:txBody>
      </p:sp>
      <p:sp>
        <p:nvSpPr>
          <p:cNvPr id="295" name="Google Shape;295;p14"/>
          <p:cNvSpPr txBox="1"/>
          <p:nvPr/>
        </p:nvSpPr>
        <p:spPr>
          <a:xfrm>
            <a:off x="638621" y="4739780"/>
            <a:ext cx="3511233" cy="1147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TEMPLATE BASED AIG</a:t>
            </a:r>
            <a:endParaRPr/>
          </a:p>
        </p:txBody>
      </p:sp>
      <p:sp>
        <p:nvSpPr>
          <p:cNvPr id="296" name="Google Shape;296;p14"/>
          <p:cNvSpPr/>
          <p:nvPr/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A screenshot of a medical survey&#10;&#10;AI-generated content may be incorrect." id="297" name="Google Shape;297;p14"/>
          <p:cNvPicPr preferRelativeResize="0"/>
          <p:nvPr/>
        </p:nvPicPr>
        <p:blipFill rotWithShape="1">
          <a:blip r:embed="rId3">
            <a:alphaModFix/>
          </a:blip>
          <a:srcRect b="-1" l="5063" r="5151" t="0"/>
          <a:stretch/>
        </p:blipFill>
        <p:spPr>
          <a:xfrm>
            <a:off x="4654295" y="457200"/>
            <a:ext cx="7086151" cy="5899650"/>
          </a:xfrm>
          <a:prstGeom prst="rect">
            <a:avLst/>
          </a:prstGeom>
          <a:solidFill>
            <a:srgbClr val="ECECEC"/>
          </a:solidFill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5"/>
          <p:cNvSpPr txBox="1"/>
          <p:nvPr>
            <p:ph type="title"/>
          </p:nvPr>
        </p:nvSpPr>
        <p:spPr>
          <a:xfrm>
            <a:off x="377744" y="898596"/>
            <a:ext cx="11455831" cy="6463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NON-TEMPLATE BASED AIG</a:t>
            </a:r>
            <a:endParaRPr/>
          </a:p>
        </p:txBody>
      </p:sp>
      <p:pic>
        <p:nvPicPr>
          <p:cNvPr descr="A diagram of a process&#10;&#10;AI-generated content may be incorrect." id="303" name="Google Shape;30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7749" y="2125947"/>
            <a:ext cx="7447145" cy="3962982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  <p:sp>
        <p:nvSpPr>
          <p:cNvPr id="304" name="Google Shape;304;p15"/>
          <p:cNvSpPr txBox="1"/>
          <p:nvPr/>
        </p:nvSpPr>
        <p:spPr>
          <a:xfrm>
            <a:off x="760517" y="6088913"/>
            <a:ext cx="6096000" cy="409023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Adopted from Gorgun (2024).</a:t>
            </a:r>
            <a:endParaRPr/>
          </a:p>
        </p:txBody>
      </p:sp>
      <p:sp>
        <p:nvSpPr>
          <p:cNvPr id="305" name="Google Shape;305;p15"/>
          <p:cNvSpPr/>
          <p:nvPr/>
        </p:nvSpPr>
        <p:spPr>
          <a:xfrm>
            <a:off x="8368603" y="3775894"/>
            <a:ext cx="382772" cy="404037"/>
          </a:xfrm>
          <a:prstGeom prst="mathPlus">
            <a:avLst>
              <a:gd fmla="val 23520" name="adj1"/>
            </a:avLst>
          </a:prstGeom>
          <a:solidFill>
            <a:schemeClr val="dk1"/>
          </a:solidFill>
          <a:ln cap="rnd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6" name="Google Shape;306;p15"/>
          <p:cNvSpPr txBox="1"/>
          <p:nvPr/>
        </p:nvSpPr>
        <p:spPr>
          <a:xfrm>
            <a:off x="9495336" y="3654746"/>
            <a:ext cx="2338239" cy="646331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GENERATIVE AI/ LLM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AIG METHODS WITH LARGE LANGUAGE MODELS </a:t>
            </a:r>
            <a:endParaRPr/>
          </a:p>
        </p:txBody>
      </p:sp>
      <p:sp>
        <p:nvSpPr>
          <p:cNvPr id="313" name="Google Shape;313;p16"/>
          <p:cNvSpPr txBox="1"/>
          <p:nvPr>
            <p:ph idx="1" type="body"/>
          </p:nvPr>
        </p:nvSpPr>
        <p:spPr>
          <a:xfrm>
            <a:off x="581200" y="2134804"/>
            <a:ext cx="11029500" cy="24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15144" lvl="0" marL="306000" rtl="0" algn="l">
              <a:spcBef>
                <a:spcPts val="1080"/>
              </a:spcBef>
              <a:spcAft>
                <a:spcPts val="0"/>
              </a:spcAft>
              <a:buSzPts val="1800"/>
              <a:buFont typeface="Gill Sans"/>
              <a:buAutoNum type="arabicPeriod"/>
            </a:pPr>
            <a:r>
              <a:rPr lang="en-US"/>
              <a:t>Prompt Engineering</a:t>
            </a:r>
            <a:endParaRPr/>
          </a:p>
          <a:p>
            <a:pPr indent="-315144" lvl="0" marL="306000" rtl="0" algn="l">
              <a:spcBef>
                <a:spcPts val="1080"/>
              </a:spcBef>
              <a:spcAft>
                <a:spcPts val="0"/>
              </a:spcAft>
              <a:buSzPts val="1800"/>
              <a:buFont typeface="Gill Sans"/>
              <a:buAutoNum type="arabicPeriod"/>
            </a:pPr>
            <a:r>
              <a:rPr lang="en-US"/>
              <a:t>RAG </a:t>
            </a:r>
            <a:endParaRPr/>
          </a:p>
          <a:p>
            <a:pPr indent="-315144" lvl="0" marL="306000" rtl="0" algn="l">
              <a:spcBef>
                <a:spcPts val="1080"/>
              </a:spcBef>
              <a:spcAft>
                <a:spcPts val="0"/>
              </a:spcAft>
              <a:buSzPts val="1800"/>
              <a:buFont typeface="Gill Sans"/>
              <a:buAutoNum type="arabicPeriod"/>
            </a:pPr>
            <a:r>
              <a:rPr lang="en-US"/>
              <a:t>Fine Tuning: Von Davier 2019 (Finetuned GPT2 for a week with Pubmed Data)</a:t>
            </a:r>
            <a:endParaRPr/>
          </a:p>
          <a:p>
            <a:pPr indent="-315144" lvl="0" marL="306000" rtl="0" algn="l">
              <a:spcBef>
                <a:spcPts val="1080"/>
              </a:spcBef>
              <a:spcAft>
                <a:spcPts val="0"/>
              </a:spcAft>
              <a:buSzPts val="1800"/>
              <a:buFont typeface="Gill Sans"/>
              <a:buAutoNum type="arabicPeriod"/>
            </a:pPr>
            <a:r>
              <a:rPr lang="en-US"/>
              <a:t>AGENTS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7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0" name="Google Shape;320;p17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1" name="Google Shape;321;p17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2" name="Google Shape;322;p17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3" name="Google Shape;323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4" name="Google Shape;324;p17"/>
          <p:cNvSpPr/>
          <p:nvPr/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5" name="Google Shape;325;p17"/>
          <p:cNvSpPr txBox="1"/>
          <p:nvPr>
            <p:ph type="title"/>
          </p:nvPr>
        </p:nvSpPr>
        <p:spPr>
          <a:xfrm>
            <a:off x="959157" y="1113764"/>
            <a:ext cx="3269749" cy="4624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rPr lang="en-US" sz="3200">
                <a:solidFill>
                  <a:srgbClr val="FFFFFF"/>
                </a:solidFill>
              </a:rPr>
              <a:t>LLM PROMPTING</a:t>
            </a:r>
            <a:endParaRPr/>
          </a:p>
        </p:txBody>
      </p:sp>
      <p:sp>
        <p:nvSpPr>
          <p:cNvPr id="326" name="Google Shape;326;p17"/>
          <p:cNvSpPr txBox="1"/>
          <p:nvPr>
            <p:ph idx="1" type="body"/>
          </p:nvPr>
        </p:nvSpPr>
        <p:spPr>
          <a:xfrm>
            <a:off x="5155900" y="1113775"/>
            <a:ext cx="6108300" cy="49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189" rtl="0" algn="l">
              <a:spcBef>
                <a:spcPts val="0"/>
              </a:spcBef>
              <a:spcAft>
                <a:spcPts val="0"/>
              </a:spcAft>
              <a:buSzPts val="1472"/>
              <a:buNone/>
            </a:pPr>
            <a:r>
              <a:rPr lang="en-US" sz="1800"/>
              <a:t>Direct instruction of pre-trained models using carefully crafted prompts to generate items without additional training.</a:t>
            </a:r>
            <a:endParaRPr sz="1800"/>
          </a:p>
          <a:p>
            <a:pPr indent="0" lvl="1" marL="457189" rtl="0" algn="l">
              <a:spcBef>
                <a:spcPts val="920"/>
              </a:spcBef>
              <a:spcAft>
                <a:spcPts val="0"/>
              </a:spcAft>
              <a:buSzPts val="1472"/>
              <a:buNone/>
            </a:pPr>
            <a:r>
              <a:t/>
            </a:r>
            <a:endParaRPr sz="1800"/>
          </a:p>
          <a:p>
            <a:pPr indent="0" lvl="1" marL="457189" rtl="0" algn="l">
              <a:spcBef>
                <a:spcPts val="920"/>
              </a:spcBef>
              <a:spcAft>
                <a:spcPts val="0"/>
              </a:spcAft>
              <a:buSzPts val="1472"/>
              <a:buNone/>
            </a:pPr>
            <a:r>
              <a:rPr b="1" lang="en-US" sz="1800">
                <a:solidFill>
                  <a:srgbClr val="003366"/>
                </a:solidFill>
              </a:rPr>
              <a:t>Pros</a:t>
            </a:r>
            <a:endParaRPr sz="1800">
              <a:solidFill>
                <a:srgbClr val="003366"/>
              </a:solidFill>
            </a:endParaRPr>
          </a:p>
          <a:p>
            <a:pPr indent="-326828" lvl="1" marL="630000" rtl="0" algn="l">
              <a:spcBef>
                <a:spcPts val="920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Fast deployment</a:t>
            </a:r>
            <a:endParaRPr sz="1800"/>
          </a:p>
          <a:p>
            <a:pPr indent="-326828" lvl="1" marL="630000" rtl="0" algn="l">
              <a:spcBef>
                <a:spcPts val="920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Flexible</a:t>
            </a:r>
            <a:endParaRPr sz="1800"/>
          </a:p>
          <a:p>
            <a:pPr indent="-326828" lvl="1" marL="630000" rtl="0" algn="l">
              <a:spcBef>
                <a:spcPts val="920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Low cost</a:t>
            </a:r>
            <a:endParaRPr sz="1800"/>
          </a:p>
          <a:p>
            <a:pPr indent="0" lvl="1" marL="457189" rtl="0" algn="l">
              <a:spcBef>
                <a:spcPts val="920"/>
              </a:spcBef>
              <a:spcAft>
                <a:spcPts val="0"/>
              </a:spcAft>
              <a:buSzPts val="1472"/>
              <a:buNone/>
            </a:pPr>
            <a:r>
              <a:rPr b="1" lang="en-US" sz="1800">
                <a:solidFill>
                  <a:srgbClr val="003366"/>
                </a:solidFill>
              </a:rPr>
              <a:t>Cons</a:t>
            </a:r>
            <a:endParaRPr sz="1800">
              <a:solidFill>
                <a:srgbClr val="003366"/>
              </a:solidFill>
            </a:endParaRPr>
          </a:p>
          <a:p>
            <a:pPr indent="-326828" lvl="1" marL="630000" rtl="0" algn="l">
              <a:spcBef>
                <a:spcPts val="920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Inconsistent quality</a:t>
            </a:r>
            <a:endParaRPr sz="1800"/>
          </a:p>
          <a:p>
            <a:pPr indent="-326828" lvl="1" marL="630000" rtl="0" algn="l">
              <a:spcBef>
                <a:spcPts val="920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Context limitations</a:t>
            </a:r>
            <a:endParaRPr sz="1800"/>
          </a:p>
          <a:p>
            <a:pPr indent="-326828" lvl="1" marL="630000" rtl="0" algn="l">
              <a:spcBef>
                <a:spcPts val="920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Limited domain specificity</a:t>
            </a:r>
            <a:endParaRPr sz="1800"/>
          </a:p>
          <a:p>
            <a:pPr indent="0" lvl="1" marL="457189" rtl="0" algn="l">
              <a:spcBef>
                <a:spcPts val="920"/>
              </a:spcBef>
              <a:spcAft>
                <a:spcPts val="0"/>
              </a:spcAft>
              <a:buSzPts val="1472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3" name="Google Shape;133;p2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4" name="Google Shape;134;p2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5" name="Google Shape;135;p2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6" name="Google Shape;136;p2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rPr lang="en-US">
                <a:solidFill>
                  <a:srgbClr val="FFFFFF"/>
                </a:solidFill>
              </a:rPr>
              <a:t>About Us</a:t>
            </a:r>
            <a:endParaRPr/>
          </a:p>
        </p:txBody>
      </p:sp>
      <p:graphicFrame>
        <p:nvGraphicFramePr>
          <p:cNvPr id="137" name="Google Shape;137;p2"/>
          <p:cNvGraphicFramePr/>
          <p:nvPr/>
        </p:nvGraphicFramePr>
        <p:xfrm>
          <a:off x="805950" y="2036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{9AC026F3-D12A-4161-A8D9-D4A068A54AF1}</a:tableStyleId>
              </a:tblPr>
              <a:tblGrid>
                <a:gridCol w="3429000"/>
                <a:gridCol w="3429000"/>
                <a:gridCol w="3429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Henry Makinde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Hope Adegoke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Mubarak Mojoyinola</a:t>
                      </a:r>
                      <a:endParaRPr b="1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38" name="Google Shape;138;p2"/>
          <p:cNvGraphicFramePr/>
          <p:nvPr/>
        </p:nvGraphicFramePr>
        <p:xfrm>
          <a:off x="949988" y="5944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{9AC026F3-D12A-4161-A8D9-D4A068A54AF1}</a:tableStyleId>
              </a:tblPr>
              <a:tblGrid>
                <a:gridCol w="3429000"/>
                <a:gridCol w="3429000"/>
                <a:gridCol w="3429000"/>
              </a:tblGrid>
              <a:tr h="166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PhD Candidate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University of North Carolina, Greensboro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PhD Student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University of North Carolina, Greensboro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PhD Candidate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University of Iowa, Iowa City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39" name="Google Shape;139;p2" title="Pic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738" y="2433075"/>
            <a:ext cx="2810761" cy="3511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" title="CA3B3029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3249" y="2433075"/>
            <a:ext cx="2340477" cy="351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" title="nano-banana-2025-10-22T03-25-2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225" y="2433075"/>
            <a:ext cx="3206725" cy="351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4" name="Google Shape;334;p18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5" name="Google Shape;335;p18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8" name="Google Shape;338;p18"/>
          <p:cNvSpPr txBox="1"/>
          <p:nvPr>
            <p:ph type="title"/>
          </p:nvPr>
        </p:nvSpPr>
        <p:spPr>
          <a:xfrm>
            <a:off x="959157" y="1113764"/>
            <a:ext cx="3269749" cy="4624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rPr lang="en-US" sz="3200">
                <a:solidFill>
                  <a:srgbClr val="FFFFFF"/>
                </a:solidFill>
              </a:rPr>
              <a:t>TYPES OF PROMPTING</a:t>
            </a:r>
            <a:endParaRPr/>
          </a:p>
        </p:txBody>
      </p:sp>
      <p:sp>
        <p:nvSpPr>
          <p:cNvPr id="339" name="Google Shape;339;p18"/>
          <p:cNvSpPr txBox="1"/>
          <p:nvPr>
            <p:ph idx="1" type="body"/>
          </p:nvPr>
        </p:nvSpPr>
        <p:spPr>
          <a:xfrm>
            <a:off x="5155905" y="1113764"/>
            <a:ext cx="6108179" cy="4624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06000" lvl="1" marL="630000" rtl="0" algn="l">
              <a:spcBef>
                <a:spcPts val="0"/>
              </a:spcBef>
              <a:spcAft>
                <a:spcPts val="0"/>
              </a:spcAft>
              <a:buSzPts val="2208"/>
              <a:buChar char="◼"/>
            </a:pPr>
            <a:r>
              <a:rPr lang="en-US" sz="2400"/>
              <a:t>Zero-Shot Prompting</a:t>
            </a:r>
            <a:endParaRPr/>
          </a:p>
          <a:p>
            <a:pPr indent="-306000" lvl="1" marL="630000" rtl="0" algn="l">
              <a:spcBef>
                <a:spcPts val="1080"/>
              </a:spcBef>
              <a:spcAft>
                <a:spcPts val="0"/>
              </a:spcAft>
              <a:buSzPts val="2208"/>
              <a:buChar char="◼"/>
            </a:pPr>
            <a:r>
              <a:rPr lang="en-US" sz="2400"/>
              <a:t>Few-Shot Prompting</a:t>
            </a:r>
            <a:endParaRPr/>
          </a:p>
          <a:p>
            <a:pPr indent="-306000" lvl="1" marL="630000" rtl="0" algn="l">
              <a:spcBef>
                <a:spcPts val="1080"/>
              </a:spcBef>
              <a:spcAft>
                <a:spcPts val="0"/>
              </a:spcAft>
              <a:buSzPts val="2208"/>
              <a:buChar char="◼"/>
            </a:pPr>
            <a:r>
              <a:rPr lang="en-US" sz="2400"/>
              <a:t>Chain-of-Thought Prompting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4"/>
          <p:cNvSpPr txBox="1"/>
          <p:nvPr>
            <p:ph type="title"/>
          </p:nvPr>
        </p:nvSpPr>
        <p:spPr>
          <a:xfrm>
            <a:off x="510399" y="403639"/>
            <a:ext cx="11160553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IMPLEMENTATION</a:t>
            </a:r>
            <a:endParaRPr/>
          </a:p>
        </p:txBody>
      </p:sp>
      <p:sp>
        <p:nvSpPr>
          <p:cNvPr id="346" name="Google Shape;346;p24"/>
          <p:cNvSpPr txBox="1"/>
          <p:nvPr>
            <p:ph idx="1" type="body"/>
          </p:nvPr>
        </p:nvSpPr>
        <p:spPr>
          <a:xfrm>
            <a:off x="510398" y="1968396"/>
            <a:ext cx="11160553" cy="11411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06000" lvl="0" marL="306000" rtl="0" algn="l">
              <a:spcBef>
                <a:spcPts val="0"/>
              </a:spcBef>
              <a:spcAft>
                <a:spcPts val="0"/>
              </a:spcAft>
              <a:buSzPts val="1656"/>
              <a:buFont typeface="Gill Sans"/>
              <a:buChar char="◼"/>
            </a:pPr>
            <a:r>
              <a:rPr lang="en-US"/>
              <a:t>Direct use of ChatBot like (ChatGPT, Claude, Gemini, Deepseek)</a:t>
            </a:r>
            <a:endParaRPr/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Font typeface="Gill Sans"/>
              <a:buChar char="◼"/>
            </a:pPr>
            <a:r>
              <a:rPr lang="en-US"/>
              <a:t>API Calls</a:t>
            </a:r>
            <a:endParaRPr/>
          </a:p>
        </p:txBody>
      </p:sp>
      <p:graphicFrame>
        <p:nvGraphicFramePr>
          <p:cNvPr id="347" name="Google Shape;347;p24"/>
          <p:cNvGraphicFramePr/>
          <p:nvPr/>
        </p:nvGraphicFramePr>
        <p:xfrm>
          <a:off x="913836" y="3109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{64E90F9D-B6CD-426C-851C-A9D54092C2AA}</a:tableStyleId>
              </a:tblPr>
              <a:tblGrid>
                <a:gridCol w="3451225"/>
                <a:gridCol w="3451225"/>
                <a:gridCol w="3451225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003366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Feature</a:t>
                      </a:r>
                      <a:endParaRPr>
                        <a:solidFill>
                          <a:srgbClr val="003366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003366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API Calls</a:t>
                      </a:r>
                      <a:endParaRPr>
                        <a:solidFill>
                          <a:srgbClr val="003366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003366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Chatbot Interface</a:t>
                      </a:r>
                      <a:endParaRPr>
                        <a:solidFill>
                          <a:srgbClr val="003366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Control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Full Control 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Limited Control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Automation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Full Automation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Limited Automation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Cost Efficiency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Transparent Pricing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Subscription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Ease of Use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⭐⭐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⭐⭐⭐⭐⭐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Prompt Engineering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Engineering Capabilities 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CustomGPT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Integration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Seamless Integration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Manual Integration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Data and Privacy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Data Control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Shared Environment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Consistency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Consistent Results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Variable Results</a:t>
                      </a:r>
                      <a:endParaRPr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5"/>
          <p:cNvSpPr txBox="1"/>
          <p:nvPr>
            <p:ph type="title"/>
          </p:nvPr>
        </p:nvSpPr>
        <p:spPr>
          <a:xfrm>
            <a:off x="507976" y="488477"/>
            <a:ext cx="11270736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WHEN TO USE API/CHATBOTS</a:t>
            </a:r>
            <a:endParaRPr/>
          </a:p>
        </p:txBody>
      </p:sp>
      <p:sp>
        <p:nvSpPr>
          <p:cNvPr id="353" name="Google Shape;353;p25"/>
          <p:cNvSpPr txBox="1"/>
          <p:nvPr>
            <p:ph idx="1" type="body"/>
          </p:nvPr>
        </p:nvSpPr>
        <p:spPr>
          <a:xfrm>
            <a:off x="724951" y="1961200"/>
            <a:ext cx="4732800" cy="46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30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API Calls When:</a:t>
            </a:r>
            <a:endParaRPr>
              <a:solidFill>
                <a:srgbClr val="003366"/>
              </a:solidFill>
            </a:endParaRPr>
          </a:p>
          <a:p>
            <a:pPr indent="-280092" lvl="1" marL="630000" rtl="0" algn="l">
              <a:spcBef>
                <a:spcPts val="1080"/>
              </a:spcBef>
              <a:spcAft>
                <a:spcPts val="0"/>
              </a:spcAft>
              <a:buSzPts val="1800"/>
              <a:buChar char="◼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Building production applications</a:t>
            </a:r>
            <a:endParaRPr sz="1800"/>
          </a:p>
          <a:p>
            <a:pPr indent="-280092" lvl="1" marL="630000" rtl="0" algn="l">
              <a:spcBef>
                <a:spcPts val="1080"/>
              </a:spcBef>
              <a:spcAft>
                <a:spcPts val="0"/>
              </a:spcAft>
              <a:buSzPts val="1800"/>
              <a:buChar char="◼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Need automation/batch processing</a:t>
            </a:r>
            <a:endParaRPr sz="1800"/>
          </a:p>
          <a:p>
            <a:pPr indent="-280092" lvl="1" marL="630000" rtl="0" algn="l">
              <a:spcBef>
                <a:spcPts val="1080"/>
              </a:spcBef>
              <a:spcAft>
                <a:spcPts val="0"/>
              </a:spcAft>
              <a:buSzPts val="1800"/>
              <a:buChar char="◼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Require precise control over parameters</a:t>
            </a:r>
            <a:endParaRPr sz="1800"/>
          </a:p>
          <a:p>
            <a:pPr indent="-280092" lvl="1" marL="630000" rtl="0" algn="l">
              <a:spcBef>
                <a:spcPts val="1080"/>
              </a:spcBef>
              <a:spcAft>
                <a:spcPts val="0"/>
              </a:spcAft>
              <a:buSzPts val="1800"/>
              <a:buChar char="◼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Integrating with existing systems</a:t>
            </a:r>
            <a:endParaRPr sz="1800"/>
          </a:p>
          <a:p>
            <a:pPr indent="-280092" lvl="1" marL="630000" rtl="0" algn="l">
              <a:spcBef>
                <a:spcPts val="1080"/>
              </a:spcBef>
              <a:spcAft>
                <a:spcPts val="0"/>
              </a:spcAft>
              <a:buSzPts val="1800"/>
              <a:buChar char="◼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Cost optimization is important</a:t>
            </a:r>
            <a:endParaRPr sz="1800"/>
          </a:p>
          <a:p>
            <a:pPr indent="-280092" lvl="1" marL="630000" rtl="0" algn="l">
              <a:spcBef>
                <a:spcPts val="1080"/>
              </a:spcBef>
              <a:spcAft>
                <a:spcPts val="0"/>
              </a:spcAft>
              <a:buSzPts val="1800"/>
              <a:buChar char="◼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Need consistent, reproducible results</a:t>
            </a:r>
            <a:endParaRPr sz="1800"/>
          </a:p>
          <a:p>
            <a:pPr indent="-280092" lvl="1" marL="630000" rtl="0" algn="l">
              <a:spcBef>
                <a:spcPts val="1080"/>
              </a:spcBef>
              <a:spcAft>
                <a:spcPts val="0"/>
              </a:spcAft>
              <a:buSzPts val="1800"/>
              <a:buChar char="◼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Company based project</a:t>
            </a:r>
            <a:endParaRPr sz="1800"/>
          </a:p>
        </p:txBody>
      </p:sp>
      <p:sp>
        <p:nvSpPr>
          <p:cNvPr id="354" name="Google Shape;354;p25"/>
          <p:cNvSpPr txBox="1"/>
          <p:nvPr>
            <p:ph idx="1" type="body"/>
          </p:nvPr>
        </p:nvSpPr>
        <p:spPr>
          <a:xfrm>
            <a:off x="5924572" y="2226806"/>
            <a:ext cx="4848300" cy="42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30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Chatbot Interface When:</a:t>
            </a:r>
            <a:endParaRPr>
              <a:solidFill>
                <a:srgbClr val="003366"/>
              </a:solidFill>
            </a:endParaRPr>
          </a:p>
          <a:p>
            <a:pPr indent="-306000" lvl="1" marL="630000" rtl="0" algn="l"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Quick prototyping and experimentation</a:t>
            </a:r>
            <a:endParaRPr/>
          </a:p>
          <a:p>
            <a:pPr indent="-306000" lvl="1" marL="630000" rtl="0" algn="l"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Learning prompt engineering concepts</a:t>
            </a:r>
            <a:endParaRPr/>
          </a:p>
          <a:p>
            <a:pPr indent="-306000" lvl="1" marL="630000" rtl="0" algn="l"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One-off content generation</a:t>
            </a:r>
            <a:endParaRPr/>
          </a:p>
          <a:p>
            <a:pPr indent="-306000" lvl="1" marL="630000" rtl="0" algn="l"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Brainstorming and creative work</a:t>
            </a:r>
            <a:endParaRPr/>
          </a:p>
          <a:p>
            <a:pPr indent="-306000" lvl="1" marL="630000" rtl="0" algn="l"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Non-technical users</a:t>
            </a:r>
            <a:endParaRPr/>
          </a:p>
          <a:p>
            <a:pPr indent="-306000" lvl="1" marL="630000" rtl="0" algn="l"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Casual exploration of capabilities</a:t>
            </a:r>
            <a:endParaRPr/>
          </a:p>
          <a:p>
            <a:pPr indent="-200844" lvl="0" marL="306000" rtl="0" algn="l">
              <a:spcBef>
                <a:spcPts val="960"/>
              </a:spcBef>
              <a:spcAft>
                <a:spcPts val="0"/>
              </a:spcAft>
              <a:buSzPts val="1656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1" name="Google Shape;361;p28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2" name="Google Shape;362;p28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3" name="Google Shape;363;p28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4" name="Google Shape;364;p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5" name="Google Shape;365;p28"/>
          <p:cNvSpPr/>
          <p:nvPr/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6" name="Google Shape;366;p28"/>
          <p:cNvSpPr txBox="1"/>
          <p:nvPr>
            <p:ph type="title"/>
          </p:nvPr>
        </p:nvSpPr>
        <p:spPr>
          <a:xfrm>
            <a:off x="959157" y="1113764"/>
            <a:ext cx="3269749" cy="4624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rPr lang="en-US" sz="3200">
                <a:solidFill>
                  <a:srgbClr val="FFFFFF"/>
                </a:solidFill>
              </a:rPr>
              <a:t>RETRIEVAL-AUGMENTED GENERATION</a:t>
            </a:r>
            <a:endParaRPr/>
          </a:p>
        </p:txBody>
      </p:sp>
      <p:sp>
        <p:nvSpPr>
          <p:cNvPr id="367" name="Google Shape;367;p28"/>
          <p:cNvSpPr txBox="1"/>
          <p:nvPr>
            <p:ph idx="1" type="body"/>
          </p:nvPr>
        </p:nvSpPr>
        <p:spPr>
          <a:xfrm>
            <a:off x="5155905" y="1113764"/>
            <a:ext cx="6108179" cy="4624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93472" lvl="1" marL="457189" rtl="0" algn="l">
              <a:spcBef>
                <a:spcPts val="0"/>
              </a:spcBef>
              <a:spcAft>
                <a:spcPts val="0"/>
              </a:spcAft>
              <a:buSzPts val="1472"/>
              <a:buChar char="◼"/>
            </a:pPr>
            <a:r>
              <a:rPr lang="en-US"/>
              <a:t>RAG is the integration of external knowledge bases and educational resources with LLMs to enhance item generation by incorporating real-time access to curriculum materials, learning objectives, and assessment frameworks.</a:t>
            </a:r>
            <a:endParaRPr/>
          </a:p>
          <a:p>
            <a:pPr indent="0" lvl="0" marL="630000" rtl="0" algn="l">
              <a:spcBef>
                <a:spcPts val="92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</a:rPr>
              <a:t>Pros</a:t>
            </a:r>
            <a:endParaRPr>
              <a:solidFill>
                <a:srgbClr val="003366"/>
              </a:solidFill>
            </a:endParaRPr>
          </a:p>
          <a:p>
            <a:pPr indent="-306000" lvl="1" marL="630000" rtl="0" algn="l">
              <a:spcBef>
                <a:spcPts val="920"/>
              </a:spcBef>
              <a:spcAft>
                <a:spcPts val="0"/>
              </a:spcAft>
              <a:buSzPts val="1472"/>
              <a:buChar char="◼"/>
            </a:pPr>
            <a:r>
              <a:rPr lang="en-US"/>
              <a:t>Enhanced accuracy and relevance </a:t>
            </a:r>
            <a:endParaRPr/>
          </a:p>
          <a:p>
            <a:pPr indent="-306000" lvl="1" marL="630000" rtl="0" algn="l">
              <a:spcBef>
                <a:spcPts val="920"/>
              </a:spcBef>
              <a:spcAft>
                <a:spcPts val="0"/>
              </a:spcAft>
              <a:buSzPts val="1472"/>
              <a:buChar char="◼"/>
            </a:pPr>
            <a:r>
              <a:rPr lang="en-US"/>
              <a:t>Scalable content integration </a:t>
            </a:r>
            <a:endParaRPr/>
          </a:p>
          <a:p>
            <a:pPr indent="0" lvl="0" marL="630000" rtl="0" algn="l">
              <a:spcBef>
                <a:spcPts val="92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</a:rPr>
              <a:t>Cons</a:t>
            </a:r>
            <a:endParaRPr>
              <a:solidFill>
                <a:srgbClr val="003366"/>
              </a:solidFill>
            </a:endParaRPr>
          </a:p>
          <a:p>
            <a:pPr indent="-306000" lvl="1" marL="630000" rtl="0" algn="l">
              <a:spcBef>
                <a:spcPts val="920"/>
              </a:spcBef>
              <a:spcAft>
                <a:spcPts val="0"/>
              </a:spcAft>
              <a:buSzPts val="1472"/>
              <a:buChar char="◼"/>
            </a:pPr>
            <a:r>
              <a:rPr lang="en-US"/>
              <a:t>Complex system architecture</a:t>
            </a:r>
            <a:endParaRPr/>
          </a:p>
          <a:p>
            <a:pPr indent="-306000" lvl="1" marL="630000" rtl="0" algn="l">
              <a:spcBef>
                <a:spcPts val="920"/>
              </a:spcBef>
              <a:spcAft>
                <a:spcPts val="0"/>
              </a:spcAft>
              <a:buSzPts val="1472"/>
              <a:buChar char="◼"/>
            </a:pPr>
            <a:r>
              <a:rPr lang="en-US"/>
              <a:t>Retrieval quality dependency</a:t>
            </a:r>
            <a:endParaRPr/>
          </a:p>
          <a:p>
            <a:pPr indent="-306000" lvl="1" marL="630000" rtl="0" algn="l">
              <a:spcBef>
                <a:spcPts val="920"/>
              </a:spcBef>
              <a:spcAft>
                <a:spcPts val="0"/>
              </a:spcAft>
              <a:buSzPts val="1472"/>
              <a:buChar char="◼"/>
            </a:pPr>
            <a:r>
              <a:rPr lang="en-US"/>
              <a:t>Higher latency and costs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7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4" name="Google Shape;374;p27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5" name="Google Shape;375;p27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6" name="Google Shape;376;p27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7" name="Google Shape;377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9" name="Google Shape;379;p27"/>
          <p:cNvSpPr txBox="1"/>
          <p:nvPr>
            <p:ph type="title"/>
          </p:nvPr>
        </p:nvSpPr>
        <p:spPr>
          <a:xfrm>
            <a:off x="959157" y="1113764"/>
            <a:ext cx="3269749" cy="4624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rPr lang="en-US" sz="3200">
                <a:solidFill>
                  <a:srgbClr val="FFFFFF"/>
                </a:solidFill>
              </a:rPr>
              <a:t>LLM FINE-TUNING</a:t>
            </a:r>
            <a:endParaRPr/>
          </a:p>
        </p:txBody>
      </p:sp>
      <p:sp>
        <p:nvSpPr>
          <p:cNvPr id="380" name="Google Shape;380;p27"/>
          <p:cNvSpPr txBox="1"/>
          <p:nvPr>
            <p:ph idx="1" type="body"/>
          </p:nvPr>
        </p:nvSpPr>
        <p:spPr>
          <a:xfrm>
            <a:off x="5155905" y="754194"/>
            <a:ext cx="6637766" cy="53434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Finetuning involves further training the language model using a focused collection of educational data that is specifically tailored to match the intended application or objective.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</a:rPr>
              <a:t>Pros</a:t>
            </a:r>
            <a:endParaRPr>
              <a:solidFill>
                <a:srgbClr val="003366"/>
              </a:solidFill>
            </a:endParaRPr>
          </a:p>
          <a:p>
            <a:pPr indent="-333756" lvl="0" marL="457200" rtl="0" algn="l">
              <a:spcBef>
                <a:spcPts val="100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Generate context-specific items</a:t>
            </a:r>
            <a:endParaRPr/>
          </a:p>
          <a:p>
            <a:pPr indent="-333756" lvl="0" marL="457200" rtl="0" algn="l"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Consistent quality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</a:rPr>
              <a:t>Cons</a:t>
            </a:r>
            <a:endParaRPr>
              <a:solidFill>
                <a:srgbClr val="003366"/>
              </a:solidFill>
            </a:endParaRPr>
          </a:p>
          <a:p>
            <a:pPr indent="-333756" lvl="0" marL="457200" rtl="0" algn="l">
              <a:spcBef>
                <a:spcPts val="100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Resource intensive</a:t>
            </a:r>
            <a:endParaRPr/>
          </a:p>
          <a:p>
            <a:pPr indent="-333756" lvl="0" marL="457200" rtl="0" algn="l"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Data dependency</a:t>
            </a:r>
            <a:endParaRPr/>
          </a:p>
          <a:p>
            <a:pPr indent="-333756" lvl="0" marL="457200" rtl="0" algn="l"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Limited flexibility</a:t>
            </a:r>
            <a:endParaRPr/>
          </a:p>
          <a:p>
            <a:pPr indent="0" lvl="1" marL="457189" rtl="0" algn="l">
              <a:spcBef>
                <a:spcPts val="1000"/>
              </a:spcBef>
              <a:spcAft>
                <a:spcPts val="0"/>
              </a:spcAft>
              <a:buSzPts val="184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9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86" name="Google Shape;386;p2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87" name="Google Shape;387;p29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88" name="Google Shape;388;p29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89" name="Google Shape;389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90" name="Google Shape;390;p29"/>
          <p:cNvSpPr/>
          <p:nvPr/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91" name="Google Shape;391;p29"/>
          <p:cNvSpPr txBox="1"/>
          <p:nvPr>
            <p:ph type="title"/>
          </p:nvPr>
        </p:nvSpPr>
        <p:spPr>
          <a:xfrm>
            <a:off x="959157" y="1113764"/>
            <a:ext cx="3269749" cy="4624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ill Sans"/>
              <a:buNone/>
            </a:pPr>
            <a:r>
              <a:rPr lang="en-US" sz="3200">
                <a:solidFill>
                  <a:srgbClr val="FFFFFF"/>
                </a:solidFill>
              </a:rPr>
              <a:t>AGENTS</a:t>
            </a:r>
            <a:endParaRPr/>
          </a:p>
        </p:txBody>
      </p:sp>
      <p:sp>
        <p:nvSpPr>
          <p:cNvPr id="392" name="Google Shape;392;p29"/>
          <p:cNvSpPr txBox="1"/>
          <p:nvPr>
            <p:ph idx="1" type="body"/>
          </p:nvPr>
        </p:nvSpPr>
        <p:spPr>
          <a:xfrm>
            <a:off x="5155900" y="1113777"/>
            <a:ext cx="6108300" cy="52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Agents involve using autonomous or semi-autonomous AI components that can make decisions, perform tasks, and interact with other systems or users to achieve specific goals.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rgbClr val="003366"/>
                </a:solidFill>
              </a:rPr>
              <a:t>Pros</a:t>
            </a:r>
            <a:endParaRPr b="1">
              <a:solidFill>
                <a:srgbClr val="003366"/>
              </a:solidFill>
            </a:endParaRPr>
          </a:p>
          <a:p>
            <a:pPr indent="-333756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Automate complex multi-step workflow</a:t>
            </a:r>
            <a:r>
              <a:rPr lang="en-US"/>
              <a:t>s</a:t>
            </a:r>
            <a:endParaRPr/>
          </a:p>
          <a:p>
            <a:pPr indent="-333756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Improve efficiency through reasoning and decision-making</a:t>
            </a:r>
            <a:endParaRPr/>
          </a:p>
          <a:p>
            <a:pPr indent="-333756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Enable dynamic interaction (tool use, planning, and memory)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</a:rPr>
              <a:t>Cons</a:t>
            </a:r>
            <a:endParaRPr b="1">
              <a:solidFill>
                <a:srgbClr val="003366"/>
              </a:solidFill>
            </a:endParaRPr>
          </a:p>
          <a:p>
            <a:pPr indent="-333756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Hard to control or predict behavior fully</a:t>
            </a:r>
            <a:endParaRPr/>
          </a:p>
          <a:p>
            <a:pPr indent="-333756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Require careful design and monitoring</a:t>
            </a:r>
            <a:endParaRPr/>
          </a:p>
          <a:p>
            <a:pPr indent="-333756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May produce unintended or inconsistent outcomes</a:t>
            </a:r>
            <a:endParaRPr>
              <a:solidFill>
                <a:schemeClr val="dk1"/>
              </a:solidFill>
            </a:endParaRPr>
          </a:p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SzPts val="1656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727272"/>
            </a:gs>
            <a:gs pos="100000">
              <a:srgbClr val="333333"/>
            </a:gs>
          </a:gsLst>
          <a:path path="circle">
            <a:fillToRect b="100%" l="0%" r="100%" t="0%"/>
          </a:path>
          <a:tileRect b="0%" l="-100%" r="0%" t="-100%"/>
        </a:gra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0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99" name="Google Shape;399;p30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0" name="Google Shape;400;p3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1" name="Google Shape;401;p30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2" name="Google Shape;402;p30"/>
          <p:cNvSpPr/>
          <p:nvPr/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3" name="Google Shape;403;p30"/>
          <p:cNvSpPr txBox="1"/>
          <p:nvPr>
            <p:ph type="title"/>
          </p:nvPr>
        </p:nvSpPr>
        <p:spPr>
          <a:xfrm>
            <a:off x="746228" y="1037967"/>
            <a:ext cx="3054091" cy="47091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Gill Sans"/>
              <a:buNone/>
            </a:pPr>
            <a:r>
              <a:rPr lang="en-US">
                <a:solidFill>
                  <a:srgbClr val="003366"/>
                </a:solidFill>
              </a:rPr>
              <a:t>LLM ITEM GENERATION ACROSS DOMAINS</a:t>
            </a:r>
            <a:endParaRPr>
              <a:solidFill>
                <a:srgbClr val="003366"/>
              </a:solidFill>
            </a:endParaRPr>
          </a:p>
        </p:txBody>
      </p:sp>
      <p:sp>
        <p:nvSpPr>
          <p:cNvPr id="404" name="Google Shape;404;p30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5" name="Google Shape;405;p3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6" name="Google Shape;406;p30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7" name="Google Shape;407;p30"/>
          <p:cNvSpPr/>
          <p:nvPr/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8" name="Google Shape;408;p30"/>
          <p:cNvSpPr txBox="1"/>
          <p:nvPr/>
        </p:nvSpPr>
        <p:spPr>
          <a:xfrm>
            <a:off x="932874" y="6382334"/>
            <a:ext cx="7690943" cy="2974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Bedi et al.,(2024); Bhandari et al.,(2024); Runge et al.,(2024) ; Sayin &amp; Gierl,(2024);</a:t>
            </a:r>
            <a:endParaRPr sz="1333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409" name="Google Shape;409;p30"/>
          <p:cNvGrpSpPr/>
          <p:nvPr/>
        </p:nvGrpSpPr>
        <p:grpSpPr>
          <a:xfrm>
            <a:off x="5750057" y="1037967"/>
            <a:ext cx="4709131" cy="4709131"/>
            <a:chOff x="1151619" y="0"/>
            <a:chExt cx="4709131" cy="4709131"/>
          </a:xfrm>
        </p:grpSpPr>
        <p:sp>
          <p:nvSpPr>
            <p:cNvPr id="410" name="Google Shape;410;p30"/>
            <p:cNvSpPr/>
            <p:nvPr/>
          </p:nvSpPr>
          <p:spPr>
            <a:xfrm>
              <a:off x="1151619" y="0"/>
              <a:ext cx="4709131" cy="4709131"/>
            </a:xfrm>
            <a:prstGeom prst="diamond">
              <a:avLst/>
            </a:prstGeom>
            <a:solidFill>
              <a:srgbClr val="DBCAD1"/>
            </a:solidFill>
            <a:ln>
              <a:noFill/>
            </a:ln>
            <a:effectLst>
              <a:outerShdw blurRad="38100" rotWithShape="0" dir="5400000" dist="25400">
                <a:srgbClr val="000000">
                  <a:alpha val="5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1598986" y="447367"/>
              <a:ext cx="1836561" cy="1836561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14372"/>
                </a:gs>
                <a:gs pos="84000">
                  <a:srgbClr val="782551"/>
                </a:gs>
                <a:gs pos="100000">
                  <a:srgbClr val="782551"/>
                </a:gs>
              </a:gsLst>
              <a:lin ang="5400000" scaled="0"/>
            </a:gradFill>
            <a:ln>
              <a:noFill/>
            </a:ln>
            <a:effectLst>
              <a:outerShdw blurRad="38100" rotWithShape="0" dir="5400000" dist="25400">
                <a:srgbClr val="000000">
                  <a:alpha val="5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0"/>
            <p:cNvSpPr txBox="1"/>
            <p:nvPr/>
          </p:nvSpPr>
          <p:spPr>
            <a:xfrm>
              <a:off x="1688640" y="537021"/>
              <a:ext cx="1657253" cy="1657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Gill Sans"/>
                <a:buNone/>
              </a:pPr>
              <a:r>
                <a:rPr lang="en-US" sz="1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Reading comprehension</a:t>
              </a: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3576821" y="447367"/>
              <a:ext cx="1836561" cy="1836561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BF495D"/>
                </a:gs>
                <a:gs pos="84000">
                  <a:srgbClr val="93273C"/>
                </a:gs>
                <a:gs pos="100000">
                  <a:srgbClr val="93273C"/>
                </a:gs>
              </a:gsLst>
              <a:lin ang="5400000" scaled="0"/>
            </a:gradFill>
            <a:ln>
              <a:noFill/>
            </a:ln>
            <a:effectLst>
              <a:outerShdw blurRad="38100" rotWithShape="0" dir="5400000" dist="25400">
                <a:srgbClr val="000000">
                  <a:alpha val="5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0"/>
            <p:cNvSpPr txBox="1"/>
            <p:nvPr/>
          </p:nvSpPr>
          <p:spPr>
            <a:xfrm>
              <a:off x="3666475" y="537021"/>
              <a:ext cx="1657253" cy="1657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Gill Sans"/>
                <a:buNone/>
              </a:pPr>
              <a:r>
                <a:rPr lang="en-US" sz="1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College algebra</a:t>
              </a: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1598986" y="2425202"/>
              <a:ext cx="1836561" cy="1836561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AB1B7"/>
                </a:gs>
                <a:gs pos="84000">
                  <a:srgbClr val="7A858E"/>
                </a:gs>
                <a:gs pos="100000">
                  <a:srgbClr val="7A858E"/>
                </a:gs>
              </a:gsLst>
              <a:lin ang="5400000" scaled="0"/>
            </a:gradFill>
            <a:ln>
              <a:noFill/>
            </a:ln>
            <a:effectLst>
              <a:outerShdw blurRad="38100" rotWithShape="0" dir="5400000" dist="25400">
                <a:srgbClr val="000000">
                  <a:alpha val="5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0"/>
            <p:cNvSpPr txBox="1"/>
            <p:nvPr/>
          </p:nvSpPr>
          <p:spPr>
            <a:xfrm>
              <a:off x="1688640" y="2514856"/>
              <a:ext cx="1657253" cy="1657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Gill Sans"/>
                <a:buNone/>
              </a:pPr>
              <a:r>
                <a:rPr lang="en-US" sz="1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Listening</a:t>
              </a: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3576821" y="2425202"/>
              <a:ext cx="1836561" cy="1836561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83BED6"/>
                </a:gs>
                <a:gs pos="84000">
                  <a:srgbClr val="4798BA"/>
                </a:gs>
                <a:gs pos="100000">
                  <a:srgbClr val="4798BA"/>
                </a:gs>
              </a:gsLst>
              <a:lin ang="5400000" scaled="0"/>
            </a:gradFill>
            <a:ln>
              <a:noFill/>
            </a:ln>
            <a:effectLst>
              <a:outerShdw blurRad="38100" rotWithShape="0" dir="5400000" dist="25400">
                <a:srgbClr val="000000">
                  <a:alpha val="5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0"/>
            <p:cNvSpPr txBox="1"/>
            <p:nvPr/>
          </p:nvSpPr>
          <p:spPr>
            <a:xfrm>
              <a:off x="3666475" y="2514856"/>
              <a:ext cx="1657253" cy="1657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72375" spcFirstLastPara="1" rIns="72375" wrap="square" tIns="7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Gill Sans"/>
                <a:buNone/>
              </a:pPr>
              <a:r>
                <a:rPr lang="en-US" sz="1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Medical exams</a:t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1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4" name="Google Shape;424;p31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5" name="Google Shape;425;p31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6" name="Google Shape;426;p31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7" name="Google Shape;427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8" name="Google Shape;428;p31"/>
          <p:cNvSpPr txBox="1"/>
          <p:nvPr>
            <p:ph type="title"/>
          </p:nvPr>
        </p:nvSpPr>
        <p:spPr>
          <a:xfrm>
            <a:off x="4801143" y="1005839"/>
            <a:ext cx="6939304" cy="4805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Gill Sans"/>
              <a:buNone/>
            </a:pPr>
            <a:r>
              <a:rPr lang="en-US" sz="6000">
                <a:solidFill>
                  <a:srgbClr val="003366"/>
                </a:solidFill>
              </a:rPr>
              <a:t>NOW LETS PRACTICE!!</a:t>
            </a:r>
            <a:endParaRPr>
              <a:solidFill>
                <a:srgbClr val="003366"/>
              </a:solidFill>
            </a:endParaRPr>
          </a:p>
        </p:txBody>
      </p:sp>
      <p:sp>
        <p:nvSpPr>
          <p:cNvPr id="429" name="Google Shape;429;p31"/>
          <p:cNvSpPr/>
          <p:nvPr/>
        </p:nvSpPr>
        <p:spPr>
          <a:xfrm>
            <a:off x="446534" y="457200"/>
            <a:ext cx="3703320" cy="59333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9c002db4c4_3_1"/>
          <p:cNvSpPr txBox="1"/>
          <p:nvPr>
            <p:ph type="title"/>
          </p:nvPr>
        </p:nvSpPr>
        <p:spPr>
          <a:xfrm>
            <a:off x="581200" y="705125"/>
            <a:ext cx="11029500" cy="5208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48" name="Google Shape;148;g39c002db4c4_3_1"/>
          <p:cNvSpPr txBox="1"/>
          <p:nvPr>
            <p:ph idx="1" type="body"/>
          </p:nvPr>
        </p:nvSpPr>
        <p:spPr>
          <a:xfrm>
            <a:off x="790525" y="1495225"/>
            <a:ext cx="6216900" cy="4714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33756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56"/>
              <a:buChar char="❏"/>
            </a:pPr>
            <a:r>
              <a:rPr lang="en-US">
                <a:solidFill>
                  <a:schemeClr val="dk1"/>
                </a:solidFill>
              </a:rPr>
              <a:t>Introduction</a:t>
            </a:r>
            <a:r>
              <a:rPr lang="en-US">
                <a:solidFill>
                  <a:schemeClr val="dk1"/>
                </a:solidFill>
              </a:rPr>
              <a:t> of Generative AI and Item Generation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3756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56"/>
              <a:buChar char="❏"/>
            </a:pPr>
            <a:r>
              <a:rPr lang="en-US">
                <a:solidFill>
                  <a:schemeClr val="dk1"/>
                </a:solidFill>
              </a:rPr>
              <a:t>Basic Langchain Training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3756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56"/>
              <a:buChar char="❏"/>
            </a:pPr>
            <a:r>
              <a:rPr lang="en-US">
                <a:solidFill>
                  <a:schemeClr val="dk1"/>
                </a:solidFill>
              </a:rPr>
              <a:t>Prompt Engineering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3756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56"/>
              <a:buChar char="❏"/>
            </a:pPr>
            <a:r>
              <a:rPr lang="en-US">
                <a:solidFill>
                  <a:schemeClr val="dk1"/>
                </a:solidFill>
              </a:rPr>
              <a:t>RAG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33756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56"/>
              <a:buChar char="❏"/>
            </a:pPr>
            <a:r>
              <a:rPr lang="en-US">
                <a:solidFill>
                  <a:schemeClr val="dk1"/>
                </a:solidFill>
              </a:rPr>
              <a:t>Fine-tuning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3756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56"/>
              <a:buChar char="❏"/>
            </a:pPr>
            <a:r>
              <a:rPr lang="en-US">
                <a:solidFill>
                  <a:schemeClr val="dk1"/>
                </a:solidFill>
              </a:rPr>
              <a:t>Agents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3756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56"/>
              <a:buChar char="❏"/>
            </a:pPr>
            <a:r>
              <a:rPr lang="en-US">
                <a:solidFill>
                  <a:schemeClr val="dk1"/>
                </a:solidFill>
              </a:rPr>
              <a:t>Project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9c002db4c4_4_6"/>
          <p:cNvSpPr/>
          <p:nvPr/>
        </p:nvSpPr>
        <p:spPr>
          <a:xfrm>
            <a:off x="446534" y="457200"/>
            <a:ext cx="3703200" cy="9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5" name="Google Shape;155;g39c002db4c4_4_6"/>
          <p:cNvSpPr/>
          <p:nvPr/>
        </p:nvSpPr>
        <p:spPr>
          <a:xfrm>
            <a:off x="8042147" y="453643"/>
            <a:ext cx="3703200" cy="98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6" name="Google Shape;156;g39c002db4c4_4_6"/>
          <p:cNvSpPr/>
          <p:nvPr/>
        </p:nvSpPr>
        <p:spPr>
          <a:xfrm>
            <a:off x="4241830" y="457200"/>
            <a:ext cx="3703200" cy="9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7" name="Google Shape;157;g39c002db4c4_4_6"/>
          <p:cNvSpPr/>
          <p:nvPr/>
        </p:nvSpPr>
        <p:spPr>
          <a:xfrm>
            <a:off x="440286" y="614407"/>
            <a:ext cx="11309400" cy="118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8" name="Google Shape;158;g39c002db4c4_4_6"/>
          <p:cNvSpPr txBox="1"/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rPr lang="en-US">
                <a:solidFill>
                  <a:srgbClr val="FFFFFF"/>
                </a:solidFill>
              </a:rPr>
              <a:t>WHAT IS ARTIFICIAL INTELLIGENCE</a:t>
            </a:r>
            <a:endParaRPr/>
          </a:p>
        </p:txBody>
      </p:sp>
      <p:sp>
        <p:nvSpPr>
          <p:cNvPr id="159" name="Google Shape;159;g39c002db4c4_4_6"/>
          <p:cNvSpPr/>
          <p:nvPr/>
        </p:nvSpPr>
        <p:spPr>
          <a:xfrm>
            <a:off x="446533" y="2180496"/>
            <a:ext cx="5404500" cy="40458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A diagram of a different learning method&#10;&#10;AI-generated content may be incorrect." id="160" name="Google Shape;160;g39c002db4c4_4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3878" y="2361056"/>
            <a:ext cx="3649219" cy="364921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39c002db4c4_4_6"/>
          <p:cNvSpPr txBox="1"/>
          <p:nvPr>
            <p:ph idx="1" type="body"/>
          </p:nvPr>
        </p:nvSpPr>
        <p:spPr>
          <a:xfrm>
            <a:off x="6335805" y="2180496"/>
            <a:ext cx="5274900" cy="40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05156" lvl="0" marL="0" rtl="0" algn="l"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Artificial intelligence is a branch of computer science that deals with the creation of intelligent agents that can reason learn and act autonomously.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7" name="Google Shape;167;p3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8" name="Google Shape;168;p3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9" name="Google Shape;169;p3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0" name="Google Shape;170;p3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rPr lang="en-US">
                <a:solidFill>
                  <a:srgbClr val="FFFFFF"/>
                </a:solidFill>
              </a:rPr>
              <a:t>MACHINE LEARNING</a:t>
            </a:r>
            <a:endParaRPr/>
          </a:p>
        </p:txBody>
      </p:sp>
      <p:sp>
        <p:nvSpPr>
          <p:cNvPr id="171" name="Google Shape;171;p3"/>
          <p:cNvSpPr/>
          <p:nvPr/>
        </p:nvSpPr>
        <p:spPr>
          <a:xfrm>
            <a:off x="446534" y="2180496"/>
            <a:ext cx="3703320" cy="4045683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A diagram of a data processing process&#10;&#10;AI-generated content may be incorrect." id="172" name="Google Shape;17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7225" y="2533078"/>
            <a:ext cx="3305175" cy="330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"/>
          <p:cNvSpPr txBox="1"/>
          <p:nvPr>
            <p:ph idx="1" type="body"/>
          </p:nvPr>
        </p:nvSpPr>
        <p:spPr>
          <a:xfrm>
            <a:off x="4505325" y="2162821"/>
            <a:ext cx="7105500" cy="40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05156" lvl="0" marL="0" rtl="0" algn="l"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A subset of AI that uses data to train algorithms to make decisions or predictions.</a:t>
            </a:r>
            <a:endParaRPr/>
          </a:p>
          <a:p>
            <a:pPr indent="0" lvl="0" marL="0" rtl="0" algn="l">
              <a:spcBef>
                <a:spcPts val="960"/>
              </a:spcBef>
              <a:spcAft>
                <a:spcPts val="0"/>
              </a:spcAft>
              <a:buSzPts val="1656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96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3366"/>
                </a:solidFill>
              </a:rPr>
              <a:t>Popular ML Models</a:t>
            </a:r>
            <a:endParaRPr>
              <a:solidFill>
                <a:srgbClr val="003366"/>
              </a:solidFill>
            </a:endParaRPr>
          </a:p>
          <a:p>
            <a:pPr indent="-105156" lvl="0" marL="0" rtl="0" algn="l">
              <a:spcBef>
                <a:spcPts val="96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Supervised: Uses labeled data to predict future outcome</a:t>
            </a:r>
            <a:endParaRPr/>
          </a:p>
          <a:p>
            <a:pPr indent="-105156" lvl="0" marL="0" rtl="0" algn="l">
              <a:spcBef>
                <a:spcPts val="96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Unsupervised: Uses unlabeled data to find hidden structure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diagram of a diagram of people&#10;&#10;AI-generated content may be incorrect." id="179" name="Google Shape;17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96224" y="1616687"/>
            <a:ext cx="5197500" cy="441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4"/>
          <p:cNvSpPr txBox="1"/>
          <p:nvPr>
            <p:ph type="title"/>
          </p:nvPr>
        </p:nvSpPr>
        <p:spPr>
          <a:xfrm>
            <a:off x="676745" y="609600"/>
            <a:ext cx="8923524" cy="13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3366"/>
              </a:buClr>
              <a:buSzPts val="4133"/>
              <a:buFont typeface="Gill Sans"/>
              <a:buNone/>
            </a:pPr>
            <a:r>
              <a:rPr lang="en-US">
                <a:solidFill>
                  <a:srgbClr val="003366"/>
                </a:solidFill>
              </a:rPr>
              <a:t>ML APPLICATIONS IN ED MEASUREMENT </a:t>
            </a:r>
            <a:endParaRPr/>
          </a:p>
        </p:txBody>
      </p:sp>
      <p:sp>
        <p:nvSpPr>
          <p:cNvPr id="181" name="Google Shape;181;p4"/>
          <p:cNvSpPr txBox="1"/>
          <p:nvPr>
            <p:ph idx="1" type="body"/>
          </p:nvPr>
        </p:nvSpPr>
        <p:spPr>
          <a:xfrm>
            <a:off x="1970525" y="1533600"/>
            <a:ext cx="4138500" cy="37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698"/>
              <a:buNone/>
            </a:pPr>
            <a:r>
              <a:rPr b="1" lang="en-US">
                <a:solidFill>
                  <a:srgbClr val="003366"/>
                </a:solidFill>
              </a:rPr>
              <a:t>Supervised Models</a:t>
            </a:r>
            <a:endParaRPr/>
          </a:p>
          <a:p>
            <a:pPr indent="-280092" lvl="1" marL="630000" rtl="0" algn="l">
              <a:spcBef>
                <a:spcPts val="1933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Predicting student performance</a:t>
            </a:r>
            <a:endParaRPr sz="1800"/>
          </a:p>
          <a:p>
            <a:pPr indent="-280092" lvl="1" marL="630000" rtl="0" algn="l">
              <a:spcBef>
                <a:spcPts val="1933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Predicting item difficulty</a:t>
            </a:r>
            <a:endParaRPr sz="1800"/>
          </a:p>
          <a:p>
            <a:pPr indent="-280092" lvl="1" marL="630000" rtl="0" algn="l">
              <a:spcBef>
                <a:spcPts val="1933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Detecting cheating</a:t>
            </a:r>
            <a:endParaRPr sz="1800"/>
          </a:p>
          <a:p>
            <a:pPr indent="-280092" lvl="1" marL="630000" rtl="0" algn="l">
              <a:spcBef>
                <a:spcPts val="1933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Predicting student engagement</a:t>
            </a:r>
            <a:endParaRPr sz="1800"/>
          </a:p>
        </p:txBody>
      </p:sp>
      <p:sp>
        <p:nvSpPr>
          <p:cNvPr id="182" name="Google Shape;182;p4"/>
          <p:cNvSpPr txBox="1"/>
          <p:nvPr/>
        </p:nvSpPr>
        <p:spPr>
          <a:xfrm>
            <a:off x="932874" y="6382334"/>
            <a:ext cx="7690943" cy="502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Yildirim-Erbasli &amp; Bulut (2022); Zhou &amp; Jiao (2022)</a:t>
            </a:r>
            <a:br>
              <a:rPr lang="en-US" sz="1333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endParaRPr sz="1333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"/>
          <p:cNvSpPr txBox="1"/>
          <p:nvPr>
            <p:ph type="title"/>
          </p:nvPr>
        </p:nvSpPr>
        <p:spPr>
          <a:xfrm>
            <a:off x="676745" y="609600"/>
            <a:ext cx="8923524" cy="13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3366"/>
              </a:buClr>
              <a:buSzPts val="4133"/>
              <a:buFont typeface="Gill Sans"/>
              <a:buNone/>
            </a:pPr>
            <a:r>
              <a:rPr lang="en-US">
                <a:solidFill>
                  <a:srgbClr val="003366"/>
                </a:solidFill>
              </a:rPr>
              <a:t>ML APPLICATIONS IN ED MEASUREMENT </a:t>
            </a:r>
            <a:endParaRPr/>
          </a:p>
        </p:txBody>
      </p:sp>
      <p:sp>
        <p:nvSpPr>
          <p:cNvPr id="189" name="Google Shape;189;p5"/>
          <p:cNvSpPr txBox="1"/>
          <p:nvPr>
            <p:ph idx="1" type="body"/>
          </p:nvPr>
        </p:nvSpPr>
        <p:spPr>
          <a:xfrm>
            <a:off x="685175" y="2160597"/>
            <a:ext cx="8377200" cy="263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698"/>
              <a:buNone/>
            </a:pPr>
            <a:r>
              <a:rPr b="1" lang="en-US">
                <a:solidFill>
                  <a:srgbClr val="003366"/>
                </a:solidFill>
              </a:rPr>
              <a:t>Unsupervised Models</a:t>
            </a:r>
            <a:endParaRPr/>
          </a:p>
          <a:p>
            <a:pPr indent="-280092" lvl="1" marL="630000" rtl="0" algn="l">
              <a:spcBef>
                <a:spcPts val="1933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Detecting aberrant responses</a:t>
            </a:r>
            <a:endParaRPr sz="1800"/>
          </a:p>
          <a:p>
            <a:pPr indent="-280092" lvl="1" marL="630000" rtl="0" algn="l">
              <a:spcBef>
                <a:spcPts val="1933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Identifying learning strategies</a:t>
            </a:r>
            <a:endParaRPr sz="1800"/>
          </a:p>
          <a:p>
            <a:pPr indent="-280092" lvl="1" marL="630000" rtl="0" algn="l">
              <a:spcBef>
                <a:spcPts val="1933"/>
              </a:spcBef>
              <a:spcAft>
                <a:spcPts val="0"/>
              </a:spcAft>
              <a:buSzPts val="1800"/>
              <a:buChar char="◼"/>
            </a:pPr>
            <a:r>
              <a:rPr lang="en-US" sz="1800"/>
              <a:t>Feature generation for predictive models</a:t>
            </a:r>
            <a:endParaRPr sz="1800"/>
          </a:p>
          <a:p>
            <a:pPr indent="0" lvl="1" marL="457189" rtl="0" algn="l">
              <a:spcBef>
                <a:spcPts val="1933"/>
              </a:spcBef>
              <a:spcAft>
                <a:spcPts val="0"/>
              </a:spcAft>
              <a:buSzPts val="2208"/>
              <a:buNone/>
            </a:pPr>
            <a:r>
              <a:t/>
            </a:r>
            <a:endParaRPr sz="1800"/>
          </a:p>
        </p:txBody>
      </p:sp>
      <p:sp>
        <p:nvSpPr>
          <p:cNvPr id="190" name="Google Shape;190;p5"/>
          <p:cNvSpPr txBox="1"/>
          <p:nvPr/>
        </p:nvSpPr>
        <p:spPr>
          <a:xfrm>
            <a:off x="932874" y="6382334"/>
            <a:ext cx="7690943" cy="2974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Gorgun &amp; Bulut (2022); Jiao et al 2023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6"/>
          <p:cNvSpPr txBox="1"/>
          <p:nvPr>
            <p:ph type="title"/>
          </p:nvPr>
        </p:nvSpPr>
        <p:spPr>
          <a:xfrm>
            <a:off x="676746" y="609600"/>
            <a:ext cx="11075543" cy="13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3366"/>
              </a:buClr>
              <a:buSzPts val="4133"/>
              <a:buFont typeface="Gill Sans"/>
              <a:buNone/>
            </a:pPr>
            <a:r>
              <a:rPr lang="en-US">
                <a:solidFill>
                  <a:srgbClr val="003366"/>
                </a:solidFill>
              </a:rPr>
              <a:t>DEEP LEARNING</a:t>
            </a:r>
            <a:endParaRPr/>
          </a:p>
        </p:txBody>
      </p:sp>
      <p:sp>
        <p:nvSpPr>
          <p:cNvPr id="197" name="Google Shape;197;p6"/>
          <p:cNvSpPr txBox="1"/>
          <p:nvPr>
            <p:ph idx="1" type="body"/>
          </p:nvPr>
        </p:nvSpPr>
        <p:spPr>
          <a:xfrm>
            <a:off x="562425" y="1648625"/>
            <a:ext cx="11067000" cy="30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208"/>
              <a:buNone/>
            </a:pPr>
            <a:r>
              <a:rPr lang="en-US"/>
              <a:t>A subset of ML that uses artificial neural networks to process more complex patterns than typical ML models.</a:t>
            </a:r>
            <a:endParaRPr/>
          </a:p>
          <a:p>
            <a:pPr indent="0" lvl="0" marL="0" rtl="0" algn="l">
              <a:spcBef>
                <a:spcPts val="1933"/>
              </a:spcBef>
              <a:spcAft>
                <a:spcPts val="0"/>
              </a:spcAft>
              <a:buSzPts val="2454"/>
              <a:buNone/>
            </a:pPr>
            <a:r>
              <a:rPr b="1" lang="en-US">
                <a:solidFill>
                  <a:srgbClr val="003366"/>
                </a:solidFill>
              </a:rPr>
              <a:t>Applications In Ed Measurement</a:t>
            </a:r>
            <a:endParaRPr/>
          </a:p>
          <a:p>
            <a:pPr indent="-280092" lvl="0" marL="306000" rtl="0" algn="l">
              <a:spcBef>
                <a:spcPts val="1933"/>
              </a:spcBef>
              <a:spcAft>
                <a:spcPts val="0"/>
              </a:spcAft>
              <a:buSzPts val="1800"/>
              <a:buChar char="◼"/>
            </a:pPr>
            <a:r>
              <a:rPr lang="en-US"/>
              <a:t>Automated scoring</a:t>
            </a:r>
            <a:endParaRPr/>
          </a:p>
          <a:p>
            <a:pPr indent="-280092" lvl="0" marL="306000" rtl="0" algn="l">
              <a:spcBef>
                <a:spcPts val="1933"/>
              </a:spcBef>
              <a:spcAft>
                <a:spcPts val="0"/>
              </a:spcAft>
              <a:buSzPts val="1800"/>
              <a:buChar char="◼"/>
            </a:pPr>
            <a:r>
              <a:rPr lang="en-US"/>
              <a:t>Cheating detection</a:t>
            </a:r>
            <a:endParaRPr/>
          </a:p>
        </p:txBody>
      </p:sp>
      <p:sp>
        <p:nvSpPr>
          <p:cNvPr id="198" name="Google Shape;198;p6"/>
          <p:cNvSpPr txBox="1"/>
          <p:nvPr/>
        </p:nvSpPr>
        <p:spPr>
          <a:xfrm>
            <a:off x="932874" y="6382334"/>
            <a:ext cx="7690943" cy="2974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Lottridge et al.,(2023) 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"/>
          <p:cNvSpPr txBox="1"/>
          <p:nvPr>
            <p:ph type="title"/>
          </p:nvPr>
        </p:nvSpPr>
        <p:spPr>
          <a:xfrm>
            <a:off x="677335" y="609600"/>
            <a:ext cx="11074954" cy="82731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3366"/>
              </a:buClr>
              <a:buSzPts val="3200"/>
              <a:buFont typeface="Calibri"/>
              <a:buNone/>
            </a:pPr>
            <a:r>
              <a:rPr lang="en-US">
                <a:solidFill>
                  <a:srgbClr val="003366"/>
                </a:solidFill>
              </a:rPr>
              <a:t>WHAT IS GENERATIVE AI</a:t>
            </a:r>
            <a:endParaRPr>
              <a:solidFill>
                <a:srgbClr val="003366"/>
              </a:solidFill>
            </a:endParaRPr>
          </a:p>
        </p:txBody>
      </p:sp>
      <p:sp>
        <p:nvSpPr>
          <p:cNvPr id="204" name="Google Shape;204;p7"/>
          <p:cNvSpPr txBox="1"/>
          <p:nvPr>
            <p:ph idx="1" type="body"/>
          </p:nvPr>
        </p:nvSpPr>
        <p:spPr>
          <a:xfrm>
            <a:off x="677250" y="1812871"/>
            <a:ext cx="10837500" cy="25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698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Generative AI is a type of artificial intelligence  technology that can </a:t>
            </a:r>
            <a:r>
              <a:rPr b="1" lang="en-US">
                <a:latin typeface="Calibri"/>
                <a:ea typeface="Calibri"/>
                <a:cs typeface="Calibri"/>
                <a:sym typeface="Calibri"/>
              </a:rPr>
              <a:t>generate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 new content such as text, images, audio and video based on learned patterns.</a:t>
            </a:r>
            <a:endParaRPr/>
          </a:p>
          <a:p>
            <a:pPr indent="0" lvl="0" marL="0" rtl="0" algn="l">
              <a:spcBef>
                <a:spcPts val="1187"/>
              </a:spcBef>
              <a:spcAft>
                <a:spcPts val="0"/>
              </a:spcAft>
              <a:buSzPts val="2698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187"/>
              </a:spcBef>
              <a:spcAft>
                <a:spcPts val="0"/>
              </a:spcAft>
              <a:buSzPts val="2698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It uses statistical model to predict an expected response based on given prompt.</a:t>
            </a:r>
            <a:endParaRPr/>
          </a:p>
          <a:p>
            <a:pPr indent="0" lvl="0" marL="0" rtl="0" algn="l">
              <a:spcBef>
                <a:spcPts val="1187"/>
              </a:spcBef>
              <a:spcAft>
                <a:spcPts val="0"/>
              </a:spcAft>
              <a:buSzPts val="2698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187"/>
              </a:spcBef>
              <a:spcAft>
                <a:spcPts val="0"/>
              </a:spcAft>
              <a:buSzPts val="2698"/>
              <a:buNone/>
            </a:pPr>
            <a:r>
              <a:rPr b="1" lang="en-US">
                <a:solidFill>
                  <a:srgbClr val="003366"/>
                </a:solidFill>
                <a:latin typeface="Calibri"/>
                <a:ea typeface="Calibri"/>
                <a:cs typeface="Calibri"/>
                <a:sym typeface="Calibri"/>
              </a:rPr>
              <a:t>A prompt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is a short text that is given to a generative model as input to control its output </a:t>
            </a:r>
            <a:endParaRPr/>
          </a:p>
          <a:p>
            <a:pPr indent="-134654" lvl="0" marL="306000" rtl="0" algn="l">
              <a:spcBef>
                <a:spcPts val="1187"/>
              </a:spcBef>
              <a:spcAft>
                <a:spcPts val="0"/>
              </a:spcAft>
              <a:buSzPts val="2698"/>
              <a:buFont typeface="Calibri"/>
              <a:buNone/>
            </a:pPr>
            <a:r>
              <a:t/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187"/>
              </a:spcBef>
              <a:spcAft>
                <a:spcPts val="0"/>
              </a:spcAft>
              <a:buSzPts val="2698"/>
              <a:buNone/>
            </a:pPr>
            <a:r>
              <a:t/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187"/>
              </a:spcBef>
              <a:spcAft>
                <a:spcPts val="0"/>
              </a:spcAft>
              <a:buSzPts val="2698"/>
              <a:buNone/>
            </a:pPr>
            <a:r>
              <a:t/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vidend">
  <a:themeElements>
    <a:clrScheme name="Dividend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ividend">
  <a:themeElements>
    <a:clrScheme name="Dividend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2025-08-26T15:55:48Z</dcterms:created>
  <dc:creator>Henry Makinde</dc:creator>
</cp:coreProperties>
</file>